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39"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982" autoAdjust="0"/>
  </p:normalViewPr>
  <p:slideViewPr>
    <p:cSldViewPr snapToGrid="0" snapToObjects="1">
      <p:cViewPr varScale="1">
        <p:scale>
          <a:sx n="109" d="100"/>
          <a:sy n="109" d="100"/>
        </p:scale>
        <p:origin x="93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82373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EDA%20with%20Data%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EDA%20with%20SQ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Interactive%20Visual%20Analytics%20with%20Folium.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spacex_dash_app.py"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Machine%20Learning%20Predic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dition.cnn.com/2025/03/14/science/spacex-crew-10-launch-astronauts-stuck-space/" TargetMode="Externa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Data%20Collection%20API.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enanazevedos/IBM-Applied-Data-Science-Capstone-Project/blob/mai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5274840"/>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Renan A Silva</a:t>
            </a:r>
          </a:p>
          <a:p>
            <a:r>
              <a:rPr lang="en-US" dirty="0">
                <a:solidFill>
                  <a:schemeClr val="bg2"/>
                </a:solidFill>
                <a:latin typeface="Abadi" panose="020B0604020104020204" pitchFamily="34" charset="0"/>
                <a:ea typeface="SF Pro" pitchFamily="2" charset="0"/>
                <a:cs typeface="SF Pro" pitchFamily="2" charset="0"/>
              </a:rPr>
              <a:t>March 17,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1721946" y="6456362"/>
            <a:ext cx="470053"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9990"/>
            <a:ext cx="7536707" cy="5805890"/>
          </a:xfrm>
          <a:prstGeom prst="rect">
            <a:avLst/>
          </a:prstGeom>
        </p:spPr>
        <p:txBody>
          <a:bodyPr/>
          <a:lstStyle/>
          <a:p>
            <a:pPr algn="just"/>
            <a:r>
              <a:rPr lang="en-US" sz="2000" dirty="0">
                <a:solidFill>
                  <a:schemeClr val="accent3">
                    <a:lumMod val="25000"/>
                  </a:schemeClr>
                </a:solidFill>
              </a:rPr>
              <a:t>During data wrangling, the key attributes observed include Flight Number, Date, Booster Version, Payload Mass, Launch Site (e.g., Vandenberg AFB, Kennedy Space Center), and Orbit (e.g., LEO, GTO). </a:t>
            </a:r>
            <a:r>
              <a:rPr lang="en-US" sz="2000" b="1" dirty="0">
                <a:solidFill>
                  <a:schemeClr val="accent3">
                    <a:lumMod val="25000"/>
                  </a:schemeClr>
                </a:solidFill>
              </a:rPr>
              <a:t>The most critical attribute is the Outcome</a:t>
            </a:r>
            <a:r>
              <a:rPr lang="en-US" sz="2000" dirty="0">
                <a:solidFill>
                  <a:schemeClr val="accent3">
                    <a:lumMod val="25000"/>
                  </a:schemeClr>
                </a:solidFill>
              </a:rPr>
              <a:t>, which indicates whether the first stage landed successfully. This was transformed into a binary variable y, where 0 represents a failed landing and 1 represents a successful landing. This target variable is essential for training machine learning models to predict landing success.</a:t>
            </a:r>
          </a:p>
          <a:p>
            <a:pPr algn="just"/>
            <a:r>
              <a:rPr lang="en-US" sz="2000" dirty="0">
                <a:solidFill>
                  <a:schemeClr val="accent3">
                    <a:lumMod val="25000"/>
                  </a:schemeClr>
                </a:solidFill>
              </a:rPr>
              <a:t>Missing values were handled imputing the mean for the Payload Mass column, and filtered the dataset to include only Falcon 9 launches. Structuring the data into dictionaries and </a:t>
            </a:r>
            <a:r>
              <a:rPr lang="en-US" sz="2000" dirty="0" err="1">
                <a:solidFill>
                  <a:schemeClr val="accent3">
                    <a:lumMod val="25000"/>
                  </a:schemeClr>
                </a:solidFill>
              </a:rPr>
              <a:t>dataframes</a:t>
            </a:r>
            <a:r>
              <a:rPr lang="en-US" sz="2000" dirty="0">
                <a:solidFill>
                  <a:schemeClr val="accent3">
                    <a:lumMod val="25000"/>
                  </a:schemeClr>
                </a:solidFill>
              </a:rPr>
              <a:t> was crucial for organization and analysis. Cleaning and preprocessing the data ensured it was ready for exploratory analysis and modeling, making this step indispensable for accurate predictions and </a:t>
            </a:r>
            <a:r>
              <a:rPr lang="en-US" sz="2000" dirty="0" err="1">
                <a:solidFill>
                  <a:schemeClr val="accent3">
                    <a:lumMod val="25000"/>
                  </a:schemeClr>
                </a:solidFill>
              </a:rPr>
              <a:t>insights.Add</a:t>
            </a:r>
            <a:r>
              <a:rPr lang="en-US" sz="2000" dirty="0">
                <a:solidFill>
                  <a:schemeClr val="accent3">
                    <a:lumMod val="25000"/>
                  </a:schemeClr>
                </a:solidFill>
              </a:rPr>
              <a:t> the GitHub URL of your completed data wrangling related notebooks, as an external reference and peer-review purpose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uxograma: Processo Alternativo 1">
            <a:extLst>
              <a:ext uri="{FF2B5EF4-FFF2-40B4-BE49-F238E27FC236}">
                <a16:creationId xmlns:a16="http://schemas.microsoft.com/office/drawing/2014/main" id="{ECC1A147-1293-3F1E-DE1C-3F3A4BDD11C1}"/>
              </a:ext>
            </a:extLst>
          </p:cNvPr>
          <p:cNvSpPr/>
          <p:nvPr/>
        </p:nvSpPr>
        <p:spPr>
          <a:xfrm>
            <a:off x="8714772" y="1476260"/>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Determining</a:t>
            </a:r>
            <a:r>
              <a:rPr lang="pt-BR" sz="1400" dirty="0">
                <a:solidFill>
                  <a:schemeClr val="tx1"/>
                </a:solidFill>
              </a:rPr>
              <a:t> training </a:t>
            </a:r>
            <a:r>
              <a:rPr lang="pt-BR" sz="1400" dirty="0" err="1">
                <a:solidFill>
                  <a:schemeClr val="tx1"/>
                </a:solidFill>
              </a:rPr>
              <a:t>labels</a:t>
            </a:r>
            <a:r>
              <a:rPr lang="pt-BR" sz="1400" dirty="0">
                <a:solidFill>
                  <a:schemeClr val="tx1"/>
                </a:solidFill>
              </a:rPr>
              <a:t> </a:t>
            </a:r>
            <a:r>
              <a:rPr lang="pt-BR" sz="1400" dirty="0" err="1">
                <a:solidFill>
                  <a:schemeClr val="tx1"/>
                </a:solidFill>
              </a:rPr>
              <a:t>performing</a:t>
            </a:r>
            <a:r>
              <a:rPr lang="pt-BR" sz="1400" dirty="0">
                <a:solidFill>
                  <a:schemeClr val="tx1"/>
                </a:solidFill>
              </a:rPr>
              <a:t> </a:t>
            </a:r>
            <a:r>
              <a:rPr lang="pt-BR" sz="1400" dirty="0" err="1">
                <a:solidFill>
                  <a:schemeClr val="tx1"/>
                </a:solidFill>
              </a:rPr>
              <a:t>exploratory</a:t>
            </a:r>
            <a:r>
              <a:rPr lang="pt-BR" sz="1400" dirty="0">
                <a:solidFill>
                  <a:schemeClr val="tx1"/>
                </a:solidFill>
              </a:rPr>
              <a:t> data </a:t>
            </a:r>
            <a:r>
              <a:rPr lang="pt-BR" sz="1400" dirty="0" err="1">
                <a:solidFill>
                  <a:schemeClr val="tx1"/>
                </a:solidFill>
              </a:rPr>
              <a:t>analysis</a:t>
            </a:r>
            <a:endParaRPr lang="pt-BR" sz="1400" dirty="0">
              <a:solidFill>
                <a:schemeClr val="tx1"/>
              </a:solidFill>
            </a:endParaRPr>
          </a:p>
        </p:txBody>
      </p:sp>
      <p:sp>
        <p:nvSpPr>
          <p:cNvPr id="3" name="Fluxograma: Processo Alternativo 2">
            <a:extLst>
              <a:ext uri="{FF2B5EF4-FFF2-40B4-BE49-F238E27FC236}">
                <a16:creationId xmlns:a16="http://schemas.microsoft.com/office/drawing/2014/main" id="{6538B5C6-CB74-BFBD-1299-277DBC16EC50}"/>
              </a:ext>
            </a:extLst>
          </p:cNvPr>
          <p:cNvSpPr/>
          <p:nvPr/>
        </p:nvSpPr>
        <p:spPr>
          <a:xfrm>
            <a:off x="8714772" y="2222562"/>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Calculating</a:t>
            </a:r>
            <a:r>
              <a:rPr lang="pt-BR" sz="1400" dirty="0">
                <a:solidFill>
                  <a:schemeClr val="tx1"/>
                </a:solidFill>
              </a:rPr>
              <a:t> </a:t>
            </a:r>
            <a:r>
              <a:rPr lang="pt-BR" sz="1400" dirty="0" err="1">
                <a:solidFill>
                  <a:schemeClr val="tx1"/>
                </a:solidFill>
              </a:rPr>
              <a:t>number</a:t>
            </a:r>
            <a:r>
              <a:rPr lang="pt-BR" sz="1400" dirty="0">
                <a:solidFill>
                  <a:schemeClr val="tx1"/>
                </a:solidFill>
              </a:rPr>
              <a:t> </a:t>
            </a:r>
            <a:r>
              <a:rPr lang="pt-BR" sz="1400" dirty="0" err="1">
                <a:solidFill>
                  <a:schemeClr val="tx1"/>
                </a:solidFill>
              </a:rPr>
              <a:t>of</a:t>
            </a:r>
            <a:r>
              <a:rPr lang="pt-BR" sz="1400" dirty="0">
                <a:solidFill>
                  <a:schemeClr val="tx1"/>
                </a:solidFill>
              </a:rPr>
              <a:t> </a:t>
            </a:r>
            <a:r>
              <a:rPr lang="pt-BR" sz="1400" dirty="0" err="1">
                <a:solidFill>
                  <a:schemeClr val="tx1"/>
                </a:solidFill>
              </a:rPr>
              <a:t>launches</a:t>
            </a:r>
            <a:r>
              <a:rPr lang="pt-BR" sz="1400" dirty="0">
                <a:solidFill>
                  <a:schemeClr val="tx1"/>
                </a:solidFill>
              </a:rPr>
              <a:t> </a:t>
            </a:r>
            <a:r>
              <a:rPr lang="pt-BR" sz="1400" dirty="0" err="1">
                <a:solidFill>
                  <a:schemeClr val="tx1"/>
                </a:solidFill>
              </a:rPr>
              <a:t>on</a:t>
            </a:r>
            <a:r>
              <a:rPr lang="pt-BR" sz="1400" dirty="0">
                <a:solidFill>
                  <a:schemeClr val="tx1"/>
                </a:solidFill>
              </a:rPr>
              <a:t> </a:t>
            </a:r>
            <a:r>
              <a:rPr lang="pt-BR" sz="1400" dirty="0" err="1">
                <a:solidFill>
                  <a:schemeClr val="tx1"/>
                </a:solidFill>
              </a:rPr>
              <a:t>each</a:t>
            </a:r>
            <a:r>
              <a:rPr lang="pt-BR" sz="1400" dirty="0">
                <a:solidFill>
                  <a:schemeClr val="tx1"/>
                </a:solidFill>
              </a:rPr>
              <a:t> site</a:t>
            </a:r>
          </a:p>
        </p:txBody>
      </p:sp>
      <p:sp>
        <p:nvSpPr>
          <p:cNvPr id="6" name="Fluxograma: Processo Alternativo 5">
            <a:extLst>
              <a:ext uri="{FF2B5EF4-FFF2-40B4-BE49-F238E27FC236}">
                <a16:creationId xmlns:a16="http://schemas.microsoft.com/office/drawing/2014/main" id="{F25B9727-1883-8957-A372-350250D04EE6}"/>
              </a:ext>
            </a:extLst>
          </p:cNvPr>
          <p:cNvSpPr/>
          <p:nvPr/>
        </p:nvSpPr>
        <p:spPr>
          <a:xfrm>
            <a:off x="8714772" y="2943465"/>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Calculating</a:t>
            </a:r>
            <a:r>
              <a:rPr lang="pt-BR" sz="1400" dirty="0">
                <a:solidFill>
                  <a:schemeClr val="tx1"/>
                </a:solidFill>
              </a:rPr>
              <a:t> </a:t>
            </a:r>
            <a:r>
              <a:rPr lang="pt-BR" sz="1400" dirty="0" err="1">
                <a:solidFill>
                  <a:schemeClr val="tx1"/>
                </a:solidFill>
              </a:rPr>
              <a:t>number</a:t>
            </a:r>
            <a:r>
              <a:rPr lang="pt-BR" sz="1400" dirty="0">
                <a:solidFill>
                  <a:schemeClr val="tx1"/>
                </a:solidFill>
              </a:rPr>
              <a:t> </a:t>
            </a:r>
            <a:r>
              <a:rPr lang="pt-BR" sz="1400" dirty="0" err="1">
                <a:solidFill>
                  <a:schemeClr val="tx1"/>
                </a:solidFill>
              </a:rPr>
              <a:t>and</a:t>
            </a:r>
            <a:r>
              <a:rPr lang="pt-BR" sz="1400" dirty="0">
                <a:solidFill>
                  <a:schemeClr val="tx1"/>
                </a:solidFill>
              </a:rPr>
              <a:t> </a:t>
            </a:r>
            <a:r>
              <a:rPr lang="pt-BR" sz="1400" dirty="0" err="1">
                <a:solidFill>
                  <a:schemeClr val="tx1"/>
                </a:solidFill>
              </a:rPr>
              <a:t>occurrence</a:t>
            </a:r>
            <a:r>
              <a:rPr lang="pt-BR" sz="1400" dirty="0">
                <a:solidFill>
                  <a:schemeClr val="tx1"/>
                </a:solidFill>
              </a:rPr>
              <a:t> </a:t>
            </a:r>
            <a:r>
              <a:rPr lang="pt-BR" sz="1400" dirty="0" err="1">
                <a:solidFill>
                  <a:schemeClr val="tx1"/>
                </a:solidFill>
              </a:rPr>
              <a:t>of</a:t>
            </a:r>
            <a:r>
              <a:rPr lang="pt-BR" sz="1400" dirty="0">
                <a:solidFill>
                  <a:schemeClr val="tx1"/>
                </a:solidFill>
              </a:rPr>
              <a:t> </a:t>
            </a:r>
            <a:r>
              <a:rPr lang="pt-BR" sz="1400" dirty="0" err="1">
                <a:solidFill>
                  <a:schemeClr val="tx1"/>
                </a:solidFill>
              </a:rPr>
              <a:t>each</a:t>
            </a:r>
            <a:r>
              <a:rPr lang="pt-BR" sz="1400" dirty="0">
                <a:solidFill>
                  <a:schemeClr val="tx1"/>
                </a:solidFill>
              </a:rPr>
              <a:t> </a:t>
            </a:r>
            <a:r>
              <a:rPr lang="pt-BR" sz="1400" dirty="0" err="1">
                <a:solidFill>
                  <a:schemeClr val="tx1"/>
                </a:solidFill>
              </a:rPr>
              <a:t>orbit</a:t>
            </a:r>
            <a:endParaRPr lang="pt-BR" sz="1400" dirty="0">
              <a:solidFill>
                <a:schemeClr val="tx1"/>
              </a:solidFill>
            </a:endParaRPr>
          </a:p>
        </p:txBody>
      </p:sp>
      <p:sp>
        <p:nvSpPr>
          <p:cNvPr id="7" name="Fluxograma: Processo Alternativo 6">
            <a:extLst>
              <a:ext uri="{FF2B5EF4-FFF2-40B4-BE49-F238E27FC236}">
                <a16:creationId xmlns:a16="http://schemas.microsoft.com/office/drawing/2014/main" id="{4BC94837-C930-ED3C-4563-2A2EAC49449B}"/>
              </a:ext>
            </a:extLst>
          </p:cNvPr>
          <p:cNvSpPr/>
          <p:nvPr/>
        </p:nvSpPr>
        <p:spPr>
          <a:xfrm>
            <a:off x="8714772" y="3691786"/>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Calculating</a:t>
            </a:r>
            <a:r>
              <a:rPr lang="pt-BR" sz="1400" dirty="0">
                <a:solidFill>
                  <a:schemeClr val="tx1"/>
                </a:solidFill>
              </a:rPr>
              <a:t> </a:t>
            </a:r>
            <a:r>
              <a:rPr lang="pt-BR" sz="1400" dirty="0" err="1">
                <a:solidFill>
                  <a:schemeClr val="tx1"/>
                </a:solidFill>
              </a:rPr>
              <a:t>missions</a:t>
            </a:r>
            <a:r>
              <a:rPr lang="pt-BR" sz="1400" dirty="0">
                <a:solidFill>
                  <a:schemeClr val="tx1"/>
                </a:solidFill>
              </a:rPr>
              <a:t> </a:t>
            </a:r>
            <a:r>
              <a:rPr lang="pt-BR" sz="1400" dirty="0" err="1">
                <a:solidFill>
                  <a:schemeClr val="tx1"/>
                </a:solidFill>
              </a:rPr>
              <a:t>outcomes</a:t>
            </a:r>
            <a:r>
              <a:rPr lang="pt-BR" sz="1400" dirty="0">
                <a:solidFill>
                  <a:schemeClr val="tx1"/>
                </a:solidFill>
              </a:rPr>
              <a:t> per </a:t>
            </a:r>
            <a:r>
              <a:rPr lang="pt-BR" sz="1400" dirty="0" err="1">
                <a:solidFill>
                  <a:schemeClr val="tx1"/>
                </a:solidFill>
              </a:rPr>
              <a:t>orbit</a:t>
            </a:r>
            <a:r>
              <a:rPr lang="pt-BR" sz="1400" dirty="0">
                <a:solidFill>
                  <a:schemeClr val="tx1"/>
                </a:solidFill>
              </a:rPr>
              <a:t> </a:t>
            </a:r>
            <a:r>
              <a:rPr lang="pt-BR" sz="1400" dirty="0" err="1">
                <a:solidFill>
                  <a:schemeClr val="tx1"/>
                </a:solidFill>
              </a:rPr>
              <a:t>type</a:t>
            </a:r>
            <a:endParaRPr lang="pt-BR" sz="1400" dirty="0">
              <a:solidFill>
                <a:schemeClr val="tx1"/>
              </a:solidFill>
            </a:endParaRPr>
          </a:p>
        </p:txBody>
      </p:sp>
      <p:sp>
        <p:nvSpPr>
          <p:cNvPr id="9" name="Fluxograma: Processo Alternativo 8">
            <a:extLst>
              <a:ext uri="{FF2B5EF4-FFF2-40B4-BE49-F238E27FC236}">
                <a16:creationId xmlns:a16="http://schemas.microsoft.com/office/drawing/2014/main" id="{6102C04C-4406-AA8B-F71B-84D74B997650}"/>
              </a:ext>
            </a:extLst>
          </p:cNvPr>
          <p:cNvSpPr/>
          <p:nvPr/>
        </p:nvSpPr>
        <p:spPr>
          <a:xfrm>
            <a:off x="8714772" y="4438089"/>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Creating</a:t>
            </a:r>
            <a:r>
              <a:rPr lang="pt-BR" sz="1400" dirty="0">
                <a:solidFill>
                  <a:schemeClr val="tx1"/>
                </a:solidFill>
              </a:rPr>
              <a:t> </a:t>
            </a:r>
            <a:r>
              <a:rPr lang="pt-BR" sz="1400" dirty="0" err="1">
                <a:solidFill>
                  <a:schemeClr val="tx1"/>
                </a:solidFill>
              </a:rPr>
              <a:t>launch</a:t>
            </a:r>
            <a:r>
              <a:rPr lang="pt-BR" sz="1400" dirty="0">
                <a:solidFill>
                  <a:schemeClr val="tx1"/>
                </a:solidFill>
              </a:rPr>
              <a:t> </a:t>
            </a:r>
            <a:r>
              <a:rPr lang="pt-BR" sz="1400" dirty="0" err="1">
                <a:solidFill>
                  <a:schemeClr val="tx1"/>
                </a:solidFill>
              </a:rPr>
              <a:t>outcome</a:t>
            </a:r>
            <a:r>
              <a:rPr lang="pt-BR" sz="1400" dirty="0">
                <a:solidFill>
                  <a:schemeClr val="tx1"/>
                </a:solidFill>
              </a:rPr>
              <a:t> </a:t>
            </a:r>
            <a:r>
              <a:rPr lang="pt-BR" sz="1400" dirty="0" err="1">
                <a:solidFill>
                  <a:schemeClr val="tx1"/>
                </a:solidFill>
              </a:rPr>
              <a:t>label</a:t>
            </a:r>
            <a:r>
              <a:rPr lang="pt-BR" sz="1400" dirty="0">
                <a:solidFill>
                  <a:schemeClr val="tx1"/>
                </a:solidFill>
              </a:rPr>
              <a:t> </a:t>
            </a:r>
          </a:p>
        </p:txBody>
      </p:sp>
      <p:sp>
        <p:nvSpPr>
          <p:cNvPr id="10" name="Fluxograma: Processo Alternativo 9">
            <a:extLst>
              <a:ext uri="{FF2B5EF4-FFF2-40B4-BE49-F238E27FC236}">
                <a16:creationId xmlns:a16="http://schemas.microsoft.com/office/drawing/2014/main" id="{9EE04A30-A1D0-F51C-46C6-4FAE20C778AD}"/>
              </a:ext>
            </a:extLst>
          </p:cNvPr>
          <p:cNvSpPr/>
          <p:nvPr/>
        </p:nvSpPr>
        <p:spPr>
          <a:xfrm>
            <a:off x="8714772" y="5158992"/>
            <a:ext cx="3304630" cy="549049"/>
          </a:xfrm>
          <a:prstGeom prst="flowChartAlternateProcess">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rPr>
              <a:t>Exporting</a:t>
            </a:r>
            <a:r>
              <a:rPr lang="pt-BR" sz="1400" dirty="0">
                <a:solidFill>
                  <a:schemeClr val="tx1"/>
                </a:solidFill>
              </a:rPr>
              <a:t> </a:t>
            </a:r>
            <a:r>
              <a:rPr lang="pt-BR" sz="1400" dirty="0" err="1">
                <a:solidFill>
                  <a:schemeClr val="tx1"/>
                </a:solidFill>
              </a:rPr>
              <a:t>the</a:t>
            </a:r>
            <a:r>
              <a:rPr lang="pt-BR" sz="1400" dirty="0">
                <a:solidFill>
                  <a:schemeClr val="tx1"/>
                </a:solidFill>
              </a:rPr>
              <a:t> data </a:t>
            </a:r>
            <a:r>
              <a:rPr lang="pt-BR" sz="1400" dirty="0" err="1">
                <a:solidFill>
                  <a:schemeClr val="tx1"/>
                </a:solidFill>
              </a:rPr>
              <a:t>to</a:t>
            </a:r>
            <a:r>
              <a:rPr lang="pt-BR" sz="1400" dirty="0">
                <a:solidFill>
                  <a:schemeClr val="tx1"/>
                </a:solidFill>
              </a:rPr>
              <a:t> CSV</a:t>
            </a:r>
          </a:p>
        </p:txBody>
      </p:sp>
      <p:sp>
        <p:nvSpPr>
          <p:cNvPr id="11" name="Text Placeholder 2">
            <a:extLst>
              <a:ext uri="{FF2B5EF4-FFF2-40B4-BE49-F238E27FC236}">
                <a16:creationId xmlns:a16="http://schemas.microsoft.com/office/drawing/2014/main" id="{3435B918-BBBA-7EC1-56D2-0E2202D32D1E}"/>
              </a:ext>
            </a:extLst>
          </p:cNvPr>
          <p:cNvSpPr txBox="1">
            <a:spLocks/>
          </p:cNvSpPr>
          <p:nvPr/>
        </p:nvSpPr>
        <p:spPr>
          <a:xfrm>
            <a:off x="4022288" y="6181837"/>
            <a:ext cx="4372566" cy="5490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Data Wrangling</a:t>
            </a:r>
            <a:endParaRPr lang="en-US" sz="24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10687531" cy="560466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EDA process included the creation of the following charts:</a:t>
            </a:r>
          </a:p>
          <a:p>
            <a:pPr lvl="7" algn="just">
              <a:lnSpc>
                <a:spcPct val="100000"/>
              </a:lnSpc>
              <a:spcBef>
                <a:spcPts val="600"/>
              </a:spcBef>
              <a:spcAft>
                <a:spcPts val="600"/>
              </a:spcAft>
            </a:pPr>
            <a:r>
              <a:rPr lang="en-US" sz="1600" b="0" i="0" dirty="0">
                <a:solidFill>
                  <a:srgbClr val="404040"/>
                </a:solidFill>
                <a:effectLst/>
              </a:rPr>
              <a:t>Flight Number vs. Payload Mass</a:t>
            </a:r>
          </a:p>
          <a:p>
            <a:pPr lvl="7" algn="just">
              <a:lnSpc>
                <a:spcPct val="100000"/>
              </a:lnSpc>
              <a:spcBef>
                <a:spcPts val="600"/>
              </a:spcBef>
              <a:spcAft>
                <a:spcPts val="600"/>
              </a:spcAft>
            </a:pPr>
            <a:r>
              <a:rPr lang="en-US" sz="1600" b="0" i="0" dirty="0">
                <a:solidFill>
                  <a:srgbClr val="404040"/>
                </a:solidFill>
                <a:effectLst/>
              </a:rPr>
              <a:t>Flight Number vs. Launch Site </a:t>
            </a:r>
          </a:p>
          <a:p>
            <a:pPr lvl="7" algn="just">
              <a:lnSpc>
                <a:spcPct val="100000"/>
              </a:lnSpc>
              <a:spcBef>
                <a:spcPts val="600"/>
              </a:spcBef>
              <a:spcAft>
                <a:spcPts val="600"/>
              </a:spcAft>
            </a:pPr>
            <a:r>
              <a:rPr lang="en-US" sz="1600" b="0" i="0" dirty="0">
                <a:solidFill>
                  <a:srgbClr val="404040"/>
                </a:solidFill>
                <a:effectLst/>
              </a:rPr>
              <a:t>Payload Mass vs. Launch Site</a:t>
            </a:r>
          </a:p>
          <a:p>
            <a:pPr lvl="7" algn="just">
              <a:lnSpc>
                <a:spcPct val="100000"/>
              </a:lnSpc>
              <a:spcBef>
                <a:spcPts val="600"/>
              </a:spcBef>
              <a:spcAft>
                <a:spcPts val="600"/>
              </a:spcAft>
            </a:pPr>
            <a:r>
              <a:rPr lang="en-US" sz="1600" b="0" i="0" dirty="0">
                <a:solidFill>
                  <a:srgbClr val="404040"/>
                </a:solidFill>
                <a:effectLst/>
              </a:rPr>
              <a:t>Orbit Type vs. Success Rate</a:t>
            </a:r>
          </a:p>
          <a:p>
            <a:pPr lvl="7" algn="just">
              <a:lnSpc>
                <a:spcPct val="100000"/>
              </a:lnSpc>
              <a:spcBef>
                <a:spcPts val="600"/>
              </a:spcBef>
              <a:spcAft>
                <a:spcPts val="600"/>
              </a:spcAft>
            </a:pPr>
            <a:r>
              <a:rPr lang="en-US" sz="1600" b="0" i="0" dirty="0">
                <a:solidFill>
                  <a:srgbClr val="404040"/>
                </a:solidFill>
                <a:effectLst/>
              </a:rPr>
              <a:t>Flight Number vs. Orbit Type</a:t>
            </a:r>
          </a:p>
          <a:p>
            <a:pPr lvl="7" algn="just">
              <a:lnSpc>
                <a:spcPct val="100000"/>
              </a:lnSpc>
              <a:spcBef>
                <a:spcPts val="600"/>
              </a:spcBef>
              <a:spcAft>
                <a:spcPts val="600"/>
              </a:spcAft>
            </a:pPr>
            <a:r>
              <a:rPr lang="en-US" sz="1600" b="0" i="0" dirty="0">
                <a:solidFill>
                  <a:srgbClr val="404040"/>
                </a:solidFill>
                <a:effectLst/>
              </a:rPr>
              <a:t>Payload Mass vs. Orbit Type</a:t>
            </a:r>
          </a:p>
          <a:p>
            <a:pPr lvl="7" algn="just">
              <a:lnSpc>
                <a:spcPct val="100000"/>
              </a:lnSpc>
              <a:spcBef>
                <a:spcPts val="600"/>
              </a:spcBef>
              <a:spcAft>
                <a:spcPts val="600"/>
              </a:spcAft>
            </a:pPr>
            <a:r>
              <a:rPr lang="pt-BR" sz="1600" b="0" i="0" dirty="0" err="1">
                <a:solidFill>
                  <a:srgbClr val="404040"/>
                </a:solidFill>
                <a:effectLst/>
              </a:rPr>
              <a:t>Success</a:t>
            </a:r>
            <a:r>
              <a:rPr lang="pt-BR" sz="1600" b="0" i="0" dirty="0">
                <a:solidFill>
                  <a:srgbClr val="404040"/>
                </a:solidFill>
                <a:effectLst/>
              </a:rPr>
              <a:t> Rate </a:t>
            </a:r>
            <a:r>
              <a:rPr lang="pt-BR" sz="1600" b="0" i="0" dirty="0" err="1">
                <a:solidFill>
                  <a:srgbClr val="404040"/>
                </a:solidFill>
                <a:effectLst/>
              </a:rPr>
              <a:t>Yearly</a:t>
            </a:r>
            <a:r>
              <a:rPr lang="pt-BR" sz="1600" b="0" i="0" dirty="0">
                <a:solidFill>
                  <a:srgbClr val="404040"/>
                </a:solidFill>
                <a:effectLst/>
              </a:rPr>
              <a:t> Trend</a:t>
            </a:r>
            <a:endParaRPr lang="en-US" sz="1600" dirty="0">
              <a:solidFill>
                <a:schemeClr val="accent3">
                  <a:lumMod val="25000"/>
                </a:schemeClr>
              </a:solidFill>
            </a:endParaRPr>
          </a:p>
          <a:p>
            <a:pPr>
              <a:lnSpc>
                <a:spcPct val="100000"/>
              </a:lnSpc>
              <a:spcBef>
                <a:spcPts val="1400"/>
              </a:spcBef>
            </a:pPr>
            <a:r>
              <a:rPr lang="en-US" sz="2000" dirty="0">
                <a:solidFill>
                  <a:schemeClr val="accent3">
                    <a:lumMod val="25000"/>
                  </a:schemeClr>
                </a:solidFill>
              </a:rPr>
              <a:t>Scatter plots illustrates the relationship between variables. If a relationship exists, they could be used in a machine learning model</a:t>
            </a:r>
          </a:p>
          <a:p>
            <a:pPr>
              <a:lnSpc>
                <a:spcPct val="100000"/>
              </a:lnSpc>
              <a:spcBef>
                <a:spcPts val="600"/>
              </a:spcBef>
              <a:spcAft>
                <a:spcPts val="600"/>
              </a:spcAft>
            </a:pPr>
            <a:r>
              <a:rPr lang="en-US" sz="2000" dirty="0">
                <a:solidFill>
                  <a:schemeClr val="accent3">
                    <a:lumMod val="25000"/>
                  </a:schemeClr>
                </a:solidFill>
              </a:rPr>
              <a:t>Bar charts show comparisons among discrete categories. The goal is to observe the relationship between the specific categories being compared and a measured value</a:t>
            </a:r>
          </a:p>
          <a:p>
            <a:pPr>
              <a:lnSpc>
                <a:spcPct val="100000"/>
              </a:lnSpc>
              <a:spcBef>
                <a:spcPts val="600"/>
              </a:spcBef>
              <a:spcAft>
                <a:spcPts val="600"/>
              </a:spcAft>
            </a:pPr>
            <a:r>
              <a:rPr lang="en-US" sz="2000" dirty="0">
                <a:solidFill>
                  <a:schemeClr val="accent3">
                    <a:lumMod val="25000"/>
                  </a:schemeClr>
                </a:solidFill>
              </a:rPr>
              <a:t>Line charts present trends in data over time (time series)</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3BDCF03C-95D1-48A1-92F7-D2176062B191}"/>
              </a:ext>
            </a:extLst>
          </p:cNvPr>
          <p:cNvSpPr txBox="1">
            <a:spLocks/>
          </p:cNvSpPr>
          <p:nvPr/>
        </p:nvSpPr>
        <p:spPr>
          <a:xfrm>
            <a:off x="3294608" y="6383169"/>
            <a:ext cx="5602783" cy="31655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EDA with Data Visualization</a:t>
            </a:r>
            <a:endParaRPr lang="en-US" sz="24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0"/>
            <a:ext cx="9745589" cy="5500009"/>
          </a:xfrm>
          <a:prstGeom prst="rect">
            <a:avLst/>
          </a:prstGeom>
        </p:spPr>
        <p:txBody>
          <a:bodyPr lIns="91440" tIns="45720" rIns="91440" bIns="45720" anchor="t"/>
          <a:lstStyle/>
          <a:p>
            <a:pPr>
              <a:lnSpc>
                <a:spcPct val="100000"/>
              </a:lnSpc>
              <a:spcBef>
                <a:spcPts val="600"/>
              </a:spcBef>
              <a:spcAft>
                <a:spcPts val="600"/>
              </a:spcAft>
            </a:pPr>
            <a:r>
              <a:rPr lang="en-US" sz="2200" dirty="0">
                <a:solidFill>
                  <a:schemeClr val="accent3">
                    <a:lumMod val="25000"/>
                  </a:schemeClr>
                </a:solidFill>
                <a:latin typeface="Abadi"/>
              </a:rPr>
              <a:t>Performed SQL queries:</a:t>
            </a:r>
          </a:p>
          <a:p>
            <a:pPr lvl="2">
              <a:lnSpc>
                <a:spcPct val="100000"/>
              </a:lnSpc>
              <a:spcBef>
                <a:spcPts val="600"/>
              </a:spcBef>
              <a:spcAft>
                <a:spcPts val="600"/>
              </a:spcAft>
            </a:pPr>
            <a:r>
              <a:rPr lang="en-US" sz="1600" dirty="0">
                <a:solidFill>
                  <a:schemeClr val="accent3">
                    <a:lumMod val="25000"/>
                  </a:schemeClr>
                </a:solidFill>
              </a:rPr>
              <a:t>Retrieving the names of all unique launch sites used in the space missions</a:t>
            </a:r>
          </a:p>
          <a:p>
            <a:pPr lvl="2">
              <a:lnSpc>
                <a:spcPct val="100000"/>
              </a:lnSpc>
              <a:spcBef>
                <a:spcPts val="600"/>
              </a:spcBef>
              <a:spcAft>
                <a:spcPts val="600"/>
              </a:spcAft>
            </a:pPr>
            <a:r>
              <a:rPr lang="en-US" sz="1600" dirty="0">
                <a:solidFill>
                  <a:schemeClr val="accent3">
                    <a:lumMod val="25000"/>
                  </a:schemeClr>
                </a:solidFill>
              </a:rPr>
              <a:t>Fetching 5 records where launch sites start with the string 'CCA'</a:t>
            </a:r>
          </a:p>
          <a:p>
            <a:pPr lvl="2">
              <a:lnSpc>
                <a:spcPct val="100000"/>
              </a:lnSpc>
              <a:spcBef>
                <a:spcPts val="600"/>
              </a:spcBef>
              <a:spcAft>
                <a:spcPts val="600"/>
              </a:spcAft>
            </a:pPr>
            <a:r>
              <a:rPr lang="en-US" sz="1600" dirty="0">
                <a:solidFill>
                  <a:schemeClr val="accent3">
                    <a:lumMod val="25000"/>
                  </a:schemeClr>
                </a:solidFill>
              </a:rPr>
              <a:t>Calculating the total payload mass carried by boosters launched under NASA's CRS missions</a:t>
            </a:r>
          </a:p>
          <a:p>
            <a:pPr lvl="2">
              <a:lnSpc>
                <a:spcPct val="100000"/>
              </a:lnSpc>
              <a:spcBef>
                <a:spcPts val="600"/>
              </a:spcBef>
              <a:spcAft>
                <a:spcPts val="600"/>
              </a:spcAft>
            </a:pPr>
            <a:r>
              <a:rPr lang="en-US" sz="1600" dirty="0">
                <a:solidFill>
                  <a:schemeClr val="accent3">
                    <a:lumMod val="25000"/>
                  </a:schemeClr>
                </a:solidFill>
              </a:rPr>
              <a:t>Determining the average payload mass carried by the booster version F9 v1.1</a:t>
            </a:r>
          </a:p>
          <a:p>
            <a:pPr lvl="2">
              <a:lnSpc>
                <a:spcPct val="100000"/>
              </a:lnSpc>
              <a:spcBef>
                <a:spcPts val="600"/>
              </a:spcBef>
              <a:spcAft>
                <a:spcPts val="600"/>
              </a:spcAft>
            </a:pPr>
            <a:r>
              <a:rPr lang="en-US" sz="1600" dirty="0">
                <a:solidFill>
                  <a:schemeClr val="accent3">
                    <a:lumMod val="25000"/>
                  </a:schemeClr>
                </a:solidFill>
              </a:rPr>
              <a:t>Identifying the date of the first successful landing outcome on a ground pad</a:t>
            </a:r>
          </a:p>
          <a:p>
            <a:pPr lvl="2">
              <a:lnSpc>
                <a:spcPct val="100000"/>
              </a:lnSpc>
              <a:spcBef>
                <a:spcPts val="600"/>
              </a:spcBef>
              <a:spcAft>
                <a:spcPts val="600"/>
              </a:spcAft>
            </a:pPr>
            <a:r>
              <a:rPr lang="en-US" sz="1600" dirty="0">
                <a:solidFill>
                  <a:schemeClr val="accent3">
                    <a:lumMod val="25000"/>
                  </a:schemeClr>
                </a:solidFill>
              </a:rPr>
              <a:t>Listing booster names that achieved successful drone ship landings with a payload mass between 4000 and 6000</a:t>
            </a:r>
          </a:p>
          <a:p>
            <a:pPr lvl="2">
              <a:lnSpc>
                <a:spcPct val="100000"/>
              </a:lnSpc>
              <a:spcBef>
                <a:spcPts val="600"/>
              </a:spcBef>
              <a:spcAft>
                <a:spcPts val="600"/>
              </a:spcAft>
            </a:pPr>
            <a:r>
              <a:rPr lang="en-US" sz="1600" dirty="0">
                <a:solidFill>
                  <a:schemeClr val="accent3">
                    <a:lumMod val="25000"/>
                  </a:schemeClr>
                </a:solidFill>
              </a:rPr>
              <a:t>Counting the total number of successful and failed mission outcomes</a:t>
            </a:r>
          </a:p>
          <a:p>
            <a:pPr lvl="2">
              <a:lnSpc>
                <a:spcPct val="100000"/>
              </a:lnSpc>
              <a:spcBef>
                <a:spcPts val="600"/>
              </a:spcBef>
              <a:spcAft>
                <a:spcPts val="600"/>
              </a:spcAft>
            </a:pPr>
            <a:r>
              <a:rPr lang="en-US" sz="1600" dirty="0">
                <a:solidFill>
                  <a:schemeClr val="accent3">
                    <a:lumMod val="25000"/>
                  </a:schemeClr>
                </a:solidFill>
              </a:rPr>
              <a:t>Identifying the booster versions that carried the maximum payload mass</a:t>
            </a:r>
          </a:p>
          <a:p>
            <a:pPr lvl="2">
              <a:lnSpc>
                <a:spcPct val="100000"/>
              </a:lnSpc>
              <a:spcBef>
                <a:spcPts val="600"/>
              </a:spcBef>
              <a:spcAft>
                <a:spcPts val="600"/>
              </a:spcAft>
            </a:pPr>
            <a:r>
              <a:rPr lang="en-US" sz="1600" dirty="0">
                <a:solidFill>
                  <a:schemeClr val="accent3">
                    <a:lumMod val="25000"/>
                  </a:schemeClr>
                </a:solidFill>
              </a:rPr>
              <a:t>Listing failed drone ship landing outcomes, including booster versions and launch site names, for the year 2015</a:t>
            </a:r>
          </a:p>
          <a:p>
            <a:pPr lvl="2">
              <a:lnSpc>
                <a:spcPct val="100000"/>
              </a:lnSpc>
              <a:spcBef>
                <a:spcPts val="600"/>
              </a:spcBef>
              <a:spcAft>
                <a:spcPts val="600"/>
              </a:spcAft>
            </a:pPr>
            <a:r>
              <a:rPr lang="en-US" sz="1600" dirty="0">
                <a:solidFill>
                  <a:schemeClr val="accent3">
                    <a:lumMod val="25000"/>
                  </a:schemeClr>
                </a:solidFill>
              </a:rPr>
              <a:t>Ranking the count of landing outcomes (e.g., Failure (drone ship) or Success (ground pad)) between June 4, 2010, and March 20, 2017, in descending order</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79C0CA9F-79F8-E655-2B82-45E13B8700F5}"/>
              </a:ext>
            </a:extLst>
          </p:cNvPr>
          <p:cNvSpPr txBox="1">
            <a:spLocks/>
          </p:cNvSpPr>
          <p:nvPr/>
        </p:nvSpPr>
        <p:spPr>
          <a:xfrm>
            <a:off x="4022288" y="6493214"/>
            <a:ext cx="4372566" cy="4016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EDA with SQL</a:t>
            </a:r>
            <a:endParaRPr lang="en-US" sz="2400"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99990"/>
            <a:ext cx="10515600" cy="4926402"/>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Markers for All Launch Sites:</a:t>
            </a:r>
          </a:p>
          <a:p>
            <a:pPr lvl="2">
              <a:lnSpc>
                <a:spcPct val="100000"/>
              </a:lnSpc>
              <a:spcBef>
                <a:spcPts val="1400"/>
              </a:spcBef>
            </a:pPr>
            <a:r>
              <a:rPr lang="en-US" sz="1800" dirty="0">
                <a:solidFill>
                  <a:schemeClr val="accent3">
                    <a:lumMod val="25000"/>
                  </a:schemeClr>
                </a:solidFill>
              </a:rPr>
              <a:t>Created a marker with a circle, popup label, and text label for NASA Johnson Space Center using its latitude and longitude as the starting point</a:t>
            </a:r>
          </a:p>
          <a:p>
            <a:pPr lvl="2">
              <a:lnSpc>
                <a:spcPct val="100000"/>
              </a:lnSpc>
              <a:spcBef>
                <a:spcPts val="1400"/>
              </a:spcBef>
            </a:pPr>
            <a:r>
              <a:rPr lang="en-US" sz="1800" dirty="0">
                <a:solidFill>
                  <a:schemeClr val="accent3">
                    <a:lumMod val="25000"/>
                  </a:schemeClr>
                </a:solidFill>
              </a:rPr>
              <a:t>Added markers with circles, popup labels, and text labels for all launch sites to visualize their geographical locations, proximity to the Equator, and distance from coastlines</a:t>
            </a:r>
          </a:p>
          <a:p>
            <a:pPr>
              <a:lnSpc>
                <a:spcPct val="100000"/>
              </a:lnSpc>
              <a:spcBef>
                <a:spcPts val="1400"/>
              </a:spcBef>
            </a:pPr>
            <a:r>
              <a:rPr lang="en-US" sz="2400" dirty="0">
                <a:solidFill>
                  <a:schemeClr val="accent3">
                    <a:lumMod val="25000"/>
                  </a:schemeClr>
                </a:solidFill>
              </a:rPr>
              <a:t>Colored Markers for Launch Outcomes:</a:t>
            </a:r>
          </a:p>
          <a:p>
            <a:pPr lvl="2">
              <a:lnSpc>
                <a:spcPct val="100000"/>
              </a:lnSpc>
              <a:spcBef>
                <a:spcPts val="1400"/>
              </a:spcBef>
            </a:pPr>
            <a:r>
              <a:rPr lang="en-US" sz="1800" dirty="0">
                <a:solidFill>
                  <a:schemeClr val="accent3">
                    <a:lumMod val="25000"/>
                  </a:schemeClr>
                </a:solidFill>
              </a:rPr>
              <a:t>Used colored markers (green for success, red for failure) with Marker Clusters to highlight launch sites with higher success rates</a:t>
            </a:r>
          </a:p>
          <a:p>
            <a:pPr>
              <a:lnSpc>
                <a:spcPct val="100000"/>
              </a:lnSpc>
              <a:spcBef>
                <a:spcPts val="1400"/>
              </a:spcBef>
            </a:pPr>
            <a:r>
              <a:rPr lang="en-US" sz="2400" dirty="0">
                <a:solidFill>
                  <a:schemeClr val="accent3">
                    <a:lumMod val="25000"/>
                  </a:schemeClr>
                </a:solidFill>
              </a:rPr>
              <a:t>Distance Visualization:</a:t>
            </a:r>
          </a:p>
          <a:p>
            <a:pPr lvl="2">
              <a:lnSpc>
                <a:spcPct val="100000"/>
              </a:lnSpc>
              <a:spcBef>
                <a:spcPts val="1400"/>
              </a:spcBef>
            </a:pPr>
            <a:r>
              <a:rPr lang="en-US" sz="1800" dirty="0">
                <a:solidFill>
                  <a:schemeClr val="accent3">
                    <a:lumMod val="25000"/>
                  </a:schemeClr>
                </a:solidFill>
              </a:rPr>
              <a:t>Added colored lines to display distances between the KSC LC-39A launch site and key proximities, such as railways, highways, coastlines, and the nearest city</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 Placeholder 2">
            <a:extLst>
              <a:ext uri="{FF2B5EF4-FFF2-40B4-BE49-F238E27FC236}">
                <a16:creationId xmlns:a16="http://schemas.microsoft.com/office/drawing/2014/main" id="{9CFE781B-ED3E-89CF-C9CD-13E5EAB25802}"/>
              </a:ext>
            </a:extLst>
          </p:cNvPr>
          <p:cNvSpPr txBox="1">
            <a:spLocks/>
          </p:cNvSpPr>
          <p:nvPr/>
        </p:nvSpPr>
        <p:spPr>
          <a:xfrm>
            <a:off x="3264664" y="6322951"/>
            <a:ext cx="5662671" cy="6684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Interactive Map with Folium</a:t>
            </a:r>
            <a:endParaRPr lang="en-US" sz="2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0687962" cy="5423694"/>
          </a:xfrm>
          <a:prstGeom prst="rect">
            <a:avLst/>
          </a:prstGeom>
        </p:spPr>
        <p:txBody>
          <a:bodyPr vert="horz" lIns="91440" tIns="45720" rIns="91440" bIns="45720" rtlCol="0" anchor="t">
            <a:noAutofit/>
          </a:bodyPr>
          <a:lstStyle/>
          <a:p>
            <a:pPr>
              <a:lnSpc>
                <a:spcPct val="100000"/>
              </a:lnSpc>
              <a:spcBef>
                <a:spcPts val="600"/>
              </a:spcBef>
              <a:spcAft>
                <a:spcPts val="600"/>
              </a:spcAft>
            </a:pPr>
            <a:r>
              <a:rPr lang="en-US" sz="2400" dirty="0">
                <a:solidFill>
                  <a:schemeClr val="accent3">
                    <a:lumMod val="25000"/>
                  </a:schemeClr>
                </a:solidFill>
              </a:rPr>
              <a:t>Launch Site Selection:</a:t>
            </a:r>
          </a:p>
          <a:p>
            <a:pPr lvl="2">
              <a:lnSpc>
                <a:spcPct val="100000"/>
              </a:lnSpc>
              <a:spcBef>
                <a:spcPts val="600"/>
              </a:spcBef>
              <a:spcAft>
                <a:spcPts val="600"/>
              </a:spcAft>
            </a:pPr>
            <a:r>
              <a:rPr lang="en-US" sz="1800" dirty="0">
                <a:solidFill>
                  <a:schemeClr val="accent3">
                    <a:lumMod val="25000"/>
                  </a:schemeClr>
                </a:solidFill>
              </a:rPr>
              <a:t>Interactive dropdown for selecting launch sites</a:t>
            </a:r>
          </a:p>
          <a:p>
            <a:pPr>
              <a:lnSpc>
                <a:spcPct val="100000"/>
              </a:lnSpc>
              <a:spcBef>
                <a:spcPts val="600"/>
              </a:spcBef>
              <a:spcAft>
                <a:spcPts val="600"/>
              </a:spcAft>
            </a:pPr>
            <a:r>
              <a:rPr lang="en-US" sz="2400" dirty="0">
                <a:solidFill>
                  <a:schemeClr val="accent3">
                    <a:lumMod val="25000"/>
                  </a:schemeClr>
                </a:solidFill>
              </a:rPr>
              <a:t>Pie Chart: Launch Success Rates:</a:t>
            </a:r>
          </a:p>
          <a:p>
            <a:pPr lvl="2">
              <a:lnSpc>
                <a:spcPct val="100000"/>
              </a:lnSpc>
              <a:spcBef>
                <a:spcPts val="600"/>
              </a:spcBef>
              <a:spcAft>
                <a:spcPts val="600"/>
              </a:spcAft>
            </a:pPr>
            <a:r>
              <a:rPr lang="en-US" sz="1800" dirty="0">
                <a:solidFill>
                  <a:schemeClr val="accent3">
                    <a:lumMod val="25000"/>
                  </a:schemeClr>
                </a:solidFill>
              </a:rPr>
              <a:t>Visualization of total successful launches</a:t>
            </a:r>
          </a:p>
          <a:p>
            <a:pPr lvl="2">
              <a:lnSpc>
                <a:spcPct val="100000"/>
              </a:lnSpc>
              <a:spcBef>
                <a:spcPts val="600"/>
              </a:spcBef>
              <a:spcAft>
                <a:spcPts val="600"/>
              </a:spcAft>
            </a:pPr>
            <a:r>
              <a:rPr lang="en-US" sz="1800" dirty="0">
                <a:solidFill>
                  <a:schemeClr val="accent3">
                    <a:lumMod val="25000"/>
                  </a:schemeClr>
                </a:solidFill>
              </a:rPr>
              <a:t>Breakdown by site if a specific location is selected</a:t>
            </a:r>
          </a:p>
          <a:p>
            <a:pPr>
              <a:lnSpc>
                <a:spcPct val="100000"/>
              </a:lnSpc>
              <a:spcBef>
                <a:spcPts val="600"/>
              </a:spcBef>
              <a:spcAft>
                <a:spcPts val="600"/>
              </a:spcAft>
            </a:pPr>
            <a:r>
              <a:rPr lang="en-US" sz="2400" dirty="0">
                <a:solidFill>
                  <a:schemeClr val="accent3">
                    <a:lumMod val="25000"/>
                  </a:schemeClr>
                </a:solidFill>
              </a:rPr>
              <a:t>Slider: Payload Mass Range:</a:t>
            </a:r>
          </a:p>
          <a:p>
            <a:pPr lvl="2">
              <a:lnSpc>
                <a:spcPct val="100000"/>
              </a:lnSpc>
              <a:spcBef>
                <a:spcPts val="600"/>
              </a:spcBef>
              <a:spcAft>
                <a:spcPts val="600"/>
              </a:spcAft>
            </a:pPr>
            <a:r>
              <a:rPr lang="en-US" sz="1800" dirty="0">
                <a:solidFill>
                  <a:schemeClr val="accent3">
                    <a:lumMod val="25000"/>
                  </a:schemeClr>
                </a:solidFill>
              </a:rPr>
              <a:t>Dynamic selection of payload mass range for analysis</a:t>
            </a:r>
          </a:p>
          <a:p>
            <a:pPr>
              <a:lnSpc>
                <a:spcPct val="100000"/>
              </a:lnSpc>
              <a:spcBef>
                <a:spcPts val="600"/>
              </a:spcBef>
              <a:spcAft>
                <a:spcPts val="600"/>
              </a:spcAft>
            </a:pPr>
            <a:r>
              <a:rPr lang="en-US" sz="2400" dirty="0">
                <a:solidFill>
                  <a:schemeClr val="accent3">
                    <a:lumMod val="25000"/>
                  </a:schemeClr>
                </a:solidFill>
              </a:rPr>
              <a:t>Scatter Plot: Payload Mass vs. Success Rate:</a:t>
            </a:r>
          </a:p>
          <a:p>
            <a:pPr lvl="2">
              <a:lnSpc>
                <a:spcPct val="100000"/>
              </a:lnSpc>
              <a:spcBef>
                <a:spcPts val="600"/>
              </a:spcBef>
              <a:spcAft>
                <a:spcPts val="600"/>
              </a:spcAft>
            </a:pPr>
            <a:r>
              <a:rPr lang="en-US" sz="1800" dirty="0">
                <a:solidFill>
                  <a:schemeClr val="accent3">
                    <a:lumMod val="25000"/>
                  </a:schemeClr>
                </a:solidFill>
              </a:rPr>
              <a:t>Correlation between payload mass and launch success</a:t>
            </a:r>
          </a:p>
          <a:p>
            <a:pPr lvl="2">
              <a:lnSpc>
                <a:spcPct val="100000"/>
              </a:lnSpc>
              <a:spcBef>
                <a:spcPts val="600"/>
              </a:spcBef>
              <a:spcAft>
                <a:spcPts val="600"/>
              </a:spcAft>
            </a:pPr>
            <a:r>
              <a:rPr lang="en-US" sz="1800" dirty="0">
                <a:solidFill>
                  <a:schemeClr val="accent3">
                    <a:lumMod val="25000"/>
                  </a:schemeClr>
                </a:solidFill>
              </a:rPr>
              <a:t>Data segmented by booster version</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0FF2A956-1AC9-D01F-0C6E-3035E7DF89A7}"/>
              </a:ext>
            </a:extLst>
          </p:cNvPr>
          <p:cNvSpPr txBox="1">
            <a:spLocks/>
          </p:cNvSpPr>
          <p:nvPr/>
        </p:nvSpPr>
        <p:spPr>
          <a:xfrm>
            <a:off x="3264664" y="6322951"/>
            <a:ext cx="5662671" cy="6684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Dashboard with </a:t>
            </a:r>
            <a:r>
              <a:rPr lang="en-US" sz="2400" dirty="0" err="1">
                <a:hlinkClick r:id="rId3"/>
              </a:rPr>
              <a:t>Plotly</a:t>
            </a:r>
            <a:r>
              <a:rPr lang="en-US" sz="2400" dirty="0">
                <a:hlinkClick r:id="rId3"/>
              </a:rPr>
              <a:t> Dash</a:t>
            </a:r>
            <a:endParaRPr lang="en-US" sz="24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Seta: para a Direita 1">
            <a:extLst>
              <a:ext uri="{FF2B5EF4-FFF2-40B4-BE49-F238E27FC236}">
                <a16:creationId xmlns:a16="http://schemas.microsoft.com/office/drawing/2014/main" id="{A10EA9E6-D33C-A108-977F-74748299F212}"/>
              </a:ext>
            </a:extLst>
          </p:cNvPr>
          <p:cNvSpPr/>
          <p:nvPr/>
        </p:nvSpPr>
        <p:spPr>
          <a:xfrm>
            <a:off x="3316993" y="2040181"/>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55B5D325-A032-B648-B5CE-A745A16F1B93}"/>
              </a:ext>
            </a:extLst>
          </p:cNvPr>
          <p:cNvSpPr/>
          <p:nvPr/>
        </p:nvSpPr>
        <p:spPr>
          <a:xfrm>
            <a:off x="1410158"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ffectLst>
                  <a:outerShdw sx="1000" sy="1000" algn="ctr" rotWithShape="0">
                    <a:schemeClr val="tx1"/>
                  </a:outerShdw>
                </a:effectLst>
              </a:rPr>
              <a:t>Create a NumPy array from the “Class” column</a:t>
            </a:r>
            <a:endParaRPr lang="pt-BR" sz="1600" dirty="0">
              <a:solidFill>
                <a:schemeClr val="tx1"/>
              </a:solidFill>
              <a:effectLst>
                <a:outerShdw sx="1000" sy="1000" algn="ctr" rotWithShape="0">
                  <a:schemeClr val="tx1"/>
                </a:outerShdw>
              </a:effectLst>
            </a:endParaRPr>
          </a:p>
        </p:txBody>
      </p:sp>
      <p:sp>
        <p:nvSpPr>
          <p:cNvPr id="7" name="Seta: para a Direita 6">
            <a:extLst>
              <a:ext uri="{FF2B5EF4-FFF2-40B4-BE49-F238E27FC236}">
                <a16:creationId xmlns:a16="http://schemas.microsoft.com/office/drawing/2014/main" id="{21A06D12-B7EF-94A0-1D84-A6044000ADE5}"/>
              </a:ext>
            </a:extLst>
          </p:cNvPr>
          <p:cNvSpPr/>
          <p:nvPr/>
        </p:nvSpPr>
        <p:spPr>
          <a:xfrm>
            <a:off x="5861889" y="2040182"/>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965A962C-5EC4-378F-832D-65785FF5E5A6}"/>
              </a:ext>
            </a:extLst>
          </p:cNvPr>
          <p:cNvSpPr/>
          <p:nvPr/>
        </p:nvSpPr>
        <p:spPr>
          <a:xfrm>
            <a:off x="3955054"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ffectLst>
                  <a:outerShdw sx="1000" sy="1000" algn="ctr" rotWithShape="0">
                    <a:schemeClr val="tx1"/>
                  </a:outerShdw>
                </a:effectLst>
              </a:rPr>
              <a:t>Standardize the data using </a:t>
            </a:r>
            <a:r>
              <a:rPr lang="en-US" sz="1600" dirty="0" err="1">
                <a:solidFill>
                  <a:schemeClr val="tx1"/>
                </a:solidFill>
                <a:effectLst>
                  <a:outerShdw sx="1000" sy="1000" algn="ctr" rotWithShape="0">
                    <a:schemeClr val="tx1"/>
                  </a:outerShdw>
                </a:effectLst>
              </a:rPr>
              <a:t>StandardScaler</a:t>
            </a:r>
            <a:endParaRPr lang="pt-BR" sz="1600" dirty="0">
              <a:solidFill>
                <a:schemeClr val="tx1"/>
              </a:solidFill>
              <a:effectLst>
                <a:outerShdw sx="1000" sy="1000" algn="ctr" rotWithShape="0">
                  <a:schemeClr val="tx1"/>
                </a:outerShdw>
              </a:effectLst>
            </a:endParaRPr>
          </a:p>
        </p:txBody>
      </p:sp>
      <p:sp>
        <p:nvSpPr>
          <p:cNvPr id="9" name="Seta: para a Direita 8">
            <a:extLst>
              <a:ext uri="{FF2B5EF4-FFF2-40B4-BE49-F238E27FC236}">
                <a16:creationId xmlns:a16="http://schemas.microsoft.com/office/drawing/2014/main" id="{21098DEA-075F-C4D1-F92C-FC26B922B113}"/>
              </a:ext>
            </a:extLst>
          </p:cNvPr>
          <p:cNvSpPr/>
          <p:nvPr/>
        </p:nvSpPr>
        <p:spPr>
          <a:xfrm>
            <a:off x="8406785" y="2040180"/>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25670A78-3631-3825-8B9B-BBC98830A429}"/>
              </a:ext>
            </a:extLst>
          </p:cNvPr>
          <p:cNvSpPr/>
          <p:nvPr/>
        </p:nvSpPr>
        <p:spPr>
          <a:xfrm>
            <a:off x="6499950" y="1441140"/>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Split the data into training and testing sets using </a:t>
            </a:r>
            <a:r>
              <a:rPr lang="en-US" sz="1600" dirty="0" err="1">
                <a:solidFill>
                  <a:schemeClr val="tx1"/>
                </a:solidFill>
                <a:effectLst>
                  <a:outerShdw sx="1000" sy="1000" algn="ctr" rotWithShape="0">
                    <a:schemeClr val="tx1"/>
                  </a:outerShdw>
                </a:effectLst>
              </a:rPr>
              <a:t>train_test_split</a:t>
            </a:r>
            <a:endParaRPr lang="en-US" sz="1600" dirty="0">
              <a:solidFill>
                <a:schemeClr val="tx1"/>
              </a:solidFill>
              <a:effectLst>
                <a:outerShdw sx="1000" sy="1000" algn="ctr" rotWithShape="0">
                  <a:schemeClr val="tx1"/>
                </a:outerShdw>
              </a:effectLst>
            </a:endParaRPr>
          </a:p>
        </p:txBody>
      </p:sp>
      <p:sp>
        <p:nvSpPr>
          <p:cNvPr id="11" name="Seta: para a Direita 10">
            <a:extLst>
              <a:ext uri="{FF2B5EF4-FFF2-40B4-BE49-F238E27FC236}">
                <a16:creationId xmlns:a16="http://schemas.microsoft.com/office/drawing/2014/main" id="{63C9E969-5724-47AC-3AF5-B8789B69281E}"/>
              </a:ext>
            </a:extLst>
          </p:cNvPr>
          <p:cNvSpPr/>
          <p:nvPr/>
        </p:nvSpPr>
        <p:spPr>
          <a:xfrm rot="5400000">
            <a:off x="9677531" y="3211451"/>
            <a:ext cx="565263"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7B0D96C2-375C-30C9-5406-5FE916FC0E32}"/>
              </a:ext>
            </a:extLst>
          </p:cNvPr>
          <p:cNvSpPr/>
          <p:nvPr/>
        </p:nvSpPr>
        <p:spPr>
          <a:xfrm>
            <a:off x="9044846" y="1441140"/>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Use </a:t>
            </a:r>
            <a:r>
              <a:rPr lang="en-US" sz="1600" dirty="0" err="1">
                <a:solidFill>
                  <a:schemeClr val="tx1"/>
                </a:solidFill>
                <a:effectLst>
                  <a:outerShdw sx="1000" sy="1000" algn="ctr" rotWithShape="0">
                    <a:schemeClr val="tx1"/>
                  </a:outerShdw>
                </a:effectLst>
              </a:rPr>
              <a:t>GridSearchCV</a:t>
            </a:r>
            <a:r>
              <a:rPr lang="en-US" sz="1600" dirty="0">
                <a:solidFill>
                  <a:schemeClr val="tx1"/>
                </a:solidFill>
                <a:effectLst>
                  <a:outerShdw sx="1000" sy="1000" algn="ctr" rotWithShape="0">
                    <a:schemeClr val="tx1"/>
                  </a:outerShdw>
                </a:effectLst>
              </a:rPr>
              <a:t> with cv = 10 to find the best parameters</a:t>
            </a:r>
          </a:p>
        </p:txBody>
      </p:sp>
      <p:sp>
        <p:nvSpPr>
          <p:cNvPr id="13" name="Retângulo: Cantos Arredondados 12">
            <a:extLst>
              <a:ext uri="{FF2B5EF4-FFF2-40B4-BE49-F238E27FC236}">
                <a16:creationId xmlns:a16="http://schemas.microsoft.com/office/drawing/2014/main" id="{5766EF37-EE94-A345-B87A-A4DF92634310}"/>
              </a:ext>
            </a:extLst>
          </p:cNvPr>
          <p:cNvSpPr/>
          <p:nvPr/>
        </p:nvSpPr>
        <p:spPr>
          <a:xfrm>
            <a:off x="9044846" y="37437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Apply </a:t>
            </a:r>
            <a:r>
              <a:rPr lang="en-US" sz="1600" dirty="0" err="1">
                <a:solidFill>
                  <a:schemeClr val="tx1"/>
                </a:solidFill>
                <a:effectLst>
                  <a:outerShdw sx="1000" sy="1000" algn="ctr" rotWithShape="0">
                    <a:schemeClr val="tx1"/>
                  </a:outerShdw>
                </a:effectLst>
              </a:rPr>
              <a:t>GridSearchCV</a:t>
            </a:r>
            <a:r>
              <a:rPr lang="en-US" sz="1600" dirty="0">
                <a:solidFill>
                  <a:schemeClr val="tx1"/>
                </a:solidFill>
                <a:effectLst>
                  <a:outerShdw sx="1000" sy="1000" algn="ctr" rotWithShape="0">
                    <a:schemeClr val="tx1"/>
                  </a:outerShdw>
                </a:effectLst>
              </a:rPr>
              <a:t> to Logistic Regression, SVM, Decision Tree, and KNN models</a:t>
            </a:r>
          </a:p>
        </p:txBody>
      </p:sp>
      <p:sp>
        <p:nvSpPr>
          <p:cNvPr id="14" name="Seta: para a Direita 13">
            <a:extLst>
              <a:ext uri="{FF2B5EF4-FFF2-40B4-BE49-F238E27FC236}">
                <a16:creationId xmlns:a16="http://schemas.microsoft.com/office/drawing/2014/main" id="{4F0738F8-85B6-764A-62FD-98E0B33B3239}"/>
              </a:ext>
            </a:extLst>
          </p:cNvPr>
          <p:cNvSpPr/>
          <p:nvPr/>
        </p:nvSpPr>
        <p:spPr>
          <a:xfrm rot="10800000">
            <a:off x="8406784" y="4362751"/>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Cantos Arredondados 14">
            <a:extLst>
              <a:ext uri="{FF2B5EF4-FFF2-40B4-BE49-F238E27FC236}">
                <a16:creationId xmlns:a16="http://schemas.microsoft.com/office/drawing/2014/main" id="{87DD30BC-52DA-F8AF-DEB2-800D57037095}"/>
              </a:ext>
            </a:extLst>
          </p:cNvPr>
          <p:cNvSpPr/>
          <p:nvPr/>
        </p:nvSpPr>
        <p:spPr>
          <a:xfrm>
            <a:off x="6499950" y="37437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Calculate accuracy on test data using the .score() method</a:t>
            </a:r>
          </a:p>
        </p:txBody>
      </p:sp>
      <p:sp>
        <p:nvSpPr>
          <p:cNvPr id="16" name="Retângulo: Cantos Arredondados 15">
            <a:extLst>
              <a:ext uri="{FF2B5EF4-FFF2-40B4-BE49-F238E27FC236}">
                <a16:creationId xmlns:a16="http://schemas.microsoft.com/office/drawing/2014/main" id="{DF78F11D-78B6-449E-4C52-C28C367F3CBA}"/>
              </a:ext>
            </a:extLst>
          </p:cNvPr>
          <p:cNvSpPr/>
          <p:nvPr/>
        </p:nvSpPr>
        <p:spPr>
          <a:xfrm>
            <a:off x="3955054" y="3768746"/>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Examine the confusion matrix for all models</a:t>
            </a:r>
          </a:p>
        </p:txBody>
      </p:sp>
      <p:sp>
        <p:nvSpPr>
          <p:cNvPr id="17" name="Seta: para a Direita 16">
            <a:extLst>
              <a:ext uri="{FF2B5EF4-FFF2-40B4-BE49-F238E27FC236}">
                <a16:creationId xmlns:a16="http://schemas.microsoft.com/office/drawing/2014/main" id="{4242013E-2C0D-C7F7-FF2A-B5943DD2C7CB}"/>
              </a:ext>
            </a:extLst>
          </p:cNvPr>
          <p:cNvSpPr/>
          <p:nvPr/>
        </p:nvSpPr>
        <p:spPr>
          <a:xfrm rot="10800000">
            <a:off x="3316993" y="4391816"/>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5090AB7B-E403-36B8-1108-6C1B555F499C}"/>
              </a:ext>
            </a:extLst>
          </p:cNvPr>
          <p:cNvSpPr/>
          <p:nvPr/>
        </p:nvSpPr>
        <p:spPr>
          <a:xfrm rot="10800000">
            <a:off x="5861889" y="4362752"/>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D6CBFB2E-0A89-4842-F8AB-71FF28122703}"/>
              </a:ext>
            </a:extLst>
          </p:cNvPr>
          <p:cNvSpPr/>
          <p:nvPr/>
        </p:nvSpPr>
        <p:spPr>
          <a:xfrm>
            <a:off x="1408320" y="3768746"/>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Analyze </a:t>
            </a:r>
            <a:r>
              <a:rPr lang="en-US" sz="1600" dirty="0" err="1">
                <a:solidFill>
                  <a:schemeClr val="tx1"/>
                </a:solidFill>
                <a:effectLst>
                  <a:outerShdw sx="1000" sy="1000" algn="ctr" rotWithShape="0">
                    <a:schemeClr val="tx1"/>
                  </a:outerShdw>
                </a:effectLst>
              </a:rPr>
              <a:t>Jaccard_score</a:t>
            </a:r>
            <a:r>
              <a:rPr lang="en-US" sz="1600" dirty="0">
                <a:solidFill>
                  <a:schemeClr val="tx1"/>
                </a:solidFill>
                <a:effectLst>
                  <a:outerShdw sx="1000" sy="1000" algn="ctr" rotWithShape="0">
                    <a:schemeClr val="tx1"/>
                  </a:outerShdw>
                </a:effectLst>
              </a:rPr>
              <a:t> and F1_score to identify the best-performing method</a:t>
            </a:r>
          </a:p>
        </p:txBody>
      </p:sp>
      <p:sp>
        <p:nvSpPr>
          <p:cNvPr id="20" name="Text Placeholder 2">
            <a:extLst>
              <a:ext uri="{FF2B5EF4-FFF2-40B4-BE49-F238E27FC236}">
                <a16:creationId xmlns:a16="http://schemas.microsoft.com/office/drawing/2014/main" id="{7E79CB87-E0B1-8464-5CEB-792835715787}"/>
              </a:ext>
            </a:extLst>
          </p:cNvPr>
          <p:cNvSpPr txBox="1">
            <a:spLocks/>
          </p:cNvSpPr>
          <p:nvPr/>
        </p:nvSpPr>
        <p:spPr>
          <a:xfrm>
            <a:off x="3264664" y="6322951"/>
            <a:ext cx="5662671" cy="66846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Machine Learning Prediction</a:t>
            </a:r>
            <a:endParaRPr lang="en-US" sz="2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665612" y="2419351"/>
            <a:ext cx="10602838" cy="516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751" y="1388100"/>
            <a:ext cx="10468119" cy="549049"/>
          </a:xfrm>
          <a:prstGeom prst="rect">
            <a:avLst/>
          </a:prstGeom>
        </p:spPr>
        <p:txBody>
          <a:bodyPr>
            <a:normAutofit/>
          </a:bodyPr>
          <a:lstStyle/>
          <a:p>
            <a:pPr marL="0" indent="0" algn="ctr">
              <a:lnSpc>
                <a:spcPct val="100000"/>
              </a:lnSpc>
              <a:spcBef>
                <a:spcPts val="1400"/>
              </a:spcBef>
              <a:buNone/>
            </a:pPr>
            <a:r>
              <a:rPr lang="en-CA" sz="2400" dirty="0">
                <a:solidFill>
                  <a:schemeClr val="accent3">
                    <a:lumMod val="25000"/>
                  </a:schemeClr>
                </a:solidFill>
              </a:rPr>
              <a:t>Flight Number vs. Launch Site</a:t>
            </a:r>
            <a:endParaRPr lang="en-US" sz="2400" dirty="0">
              <a:solidFill>
                <a:schemeClr val="accent3">
                  <a:lumMod val="25000"/>
                </a:schemeClr>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D3F063DB-45B8-709E-CA54-7D824D6B2EF5}"/>
              </a:ext>
            </a:extLst>
          </p:cNvPr>
          <p:cNvPicPr>
            <a:picLocks noChangeAspect="1"/>
          </p:cNvPicPr>
          <p:nvPr/>
        </p:nvPicPr>
        <p:blipFill>
          <a:blip r:embed="rId3"/>
          <a:stretch>
            <a:fillRect/>
          </a:stretch>
        </p:blipFill>
        <p:spPr>
          <a:xfrm>
            <a:off x="0" y="2033100"/>
            <a:ext cx="12192000" cy="2334483"/>
          </a:xfrm>
          <a:prstGeom prst="rect">
            <a:avLst/>
          </a:prstGeom>
        </p:spPr>
      </p:pic>
      <p:sp>
        <p:nvSpPr>
          <p:cNvPr id="8" name="CaixaDeTexto 7">
            <a:extLst>
              <a:ext uri="{FF2B5EF4-FFF2-40B4-BE49-F238E27FC236}">
                <a16:creationId xmlns:a16="http://schemas.microsoft.com/office/drawing/2014/main" id="{47B66593-1ACC-9664-FCCD-6DBFE46A3916}"/>
              </a:ext>
            </a:extLst>
          </p:cNvPr>
          <p:cNvSpPr txBox="1"/>
          <p:nvPr/>
        </p:nvSpPr>
        <p:spPr>
          <a:xfrm>
            <a:off x="2476499" y="4559484"/>
            <a:ext cx="8067675" cy="2123658"/>
          </a:xfrm>
          <a:prstGeom prst="rect">
            <a:avLst/>
          </a:prstGeom>
          <a:noFill/>
        </p:spPr>
        <p:txBody>
          <a:bodyPr wrap="square">
            <a:spAutoFit/>
          </a:bodyPr>
          <a:lstStyle/>
          <a:p>
            <a:pPr algn="l">
              <a:spcBef>
                <a:spcPts val="600"/>
              </a:spcBef>
              <a:spcAft>
                <a:spcPts val="600"/>
              </a:spcAft>
            </a:pPr>
            <a:r>
              <a:rPr lang="en-US" sz="2000" b="0" i="0" dirty="0">
                <a:solidFill>
                  <a:srgbClr val="404040"/>
                </a:solidFill>
                <a:effectLst/>
              </a:rPr>
              <a:t>Key insights: </a:t>
            </a:r>
          </a:p>
          <a:p>
            <a:pPr algn="l">
              <a:spcBef>
                <a:spcPts val="600"/>
              </a:spcBef>
              <a:spcAft>
                <a:spcPts val="600"/>
              </a:spcAft>
              <a:buFont typeface="Arial" panose="020B0604020202020204" pitchFamily="34" charset="0"/>
              <a:buChar char="•"/>
            </a:pPr>
            <a:r>
              <a:rPr lang="en-US" b="0" i="0" dirty="0">
                <a:solidFill>
                  <a:srgbClr val="404040"/>
                </a:solidFill>
                <a:effectLst/>
              </a:rPr>
              <a:t> Early flights experienced failures, while recent flights have consistently succeeded</a:t>
            </a:r>
          </a:p>
          <a:p>
            <a:pPr algn="l">
              <a:spcBef>
                <a:spcPts val="600"/>
              </a:spcBef>
              <a:spcAft>
                <a:spcPts val="600"/>
              </a:spcAft>
              <a:buFont typeface="Arial" panose="020B0604020202020204" pitchFamily="34" charset="0"/>
              <a:buChar char="•"/>
            </a:pPr>
            <a:r>
              <a:rPr lang="en-US" b="0" i="0" dirty="0">
                <a:solidFill>
                  <a:srgbClr val="404040"/>
                </a:solidFill>
                <a:effectLst/>
              </a:rPr>
              <a:t> CCAFS SLC 40 accounts for approximately half of all launches</a:t>
            </a:r>
          </a:p>
          <a:p>
            <a:pPr algn="l">
              <a:spcBef>
                <a:spcPts val="600"/>
              </a:spcBef>
              <a:spcAft>
                <a:spcPts val="600"/>
              </a:spcAft>
              <a:buFont typeface="Arial" panose="020B0604020202020204" pitchFamily="34" charset="0"/>
              <a:buChar char="•"/>
            </a:pPr>
            <a:r>
              <a:rPr lang="en-US" b="0" i="0" dirty="0">
                <a:solidFill>
                  <a:srgbClr val="404040"/>
                </a:solidFill>
                <a:effectLst/>
              </a:rPr>
              <a:t> VAFB SLC 4E and KSC LC 39A demonstrate higher success rates</a:t>
            </a:r>
          </a:p>
          <a:p>
            <a:pPr algn="l">
              <a:spcBef>
                <a:spcPts val="600"/>
              </a:spcBef>
              <a:spcAft>
                <a:spcPts val="600"/>
              </a:spcAft>
              <a:buFont typeface="Arial" panose="020B0604020202020204" pitchFamily="34" charset="0"/>
              <a:buChar char="•"/>
            </a:pPr>
            <a:r>
              <a:rPr lang="en-US" b="0" i="0" dirty="0">
                <a:solidFill>
                  <a:srgbClr val="404040"/>
                </a:solidFill>
                <a:effectLst/>
              </a:rPr>
              <a:t> Trend suggests that newer launches have an increased likelihood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677650" y="6456362"/>
            <a:ext cx="514350" cy="401638"/>
          </a:xfrm>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4105" y="1310589"/>
            <a:ext cx="10583789" cy="549049"/>
          </a:xfrm>
          <a:prstGeom prst="rect">
            <a:avLst/>
          </a:prstGeom>
        </p:spPr>
        <p:txBody>
          <a:bodyPr>
            <a:normAutofit/>
          </a:bodyPr>
          <a:lstStyle/>
          <a:p>
            <a:pPr marL="0" indent="0" algn="ctr">
              <a:lnSpc>
                <a:spcPct val="100000"/>
              </a:lnSpc>
              <a:spcBef>
                <a:spcPts val="1400"/>
              </a:spcBef>
              <a:buNone/>
            </a:pPr>
            <a:r>
              <a:rPr lang="en-CA" sz="2400" dirty="0">
                <a:solidFill>
                  <a:schemeClr val="accent3">
                    <a:lumMod val="25000"/>
                  </a:schemeClr>
                </a:solidFill>
              </a:rPr>
              <a:t>Payload</a:t>
            </a:r>
            <a:r>
              <a:rPr lang="en-CA" sz="2200" dirty="0">
                <a:solidFill>
                  <a:schemeClr val="accent3">
                    <a:lumMod val="25000"/>
                  </a:schemeClr>
                </a:solidFill>
                <a:latin typeface="Abadi" panose="020B0604020104020204" pitchFamily="34" charset="0"/>
              </a:rPr>
              <a:t> vs. Launch Site</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m 7">
            <a:extLst>
              <a:ext uri="{FF2B5EF4-FFF2-40B4-BE49-F238E27FC236}">
                <a16:creationId xmlns:a16="http://schemas.microsoft.com/office/drawing/2014/main" id="{391E2A73-EEF8-CEF0-8FCB-5840B2B98BFA}"/>
              </a:ext>
            </a:extLst>
          </p:cNvPr>
          <p:cNvPicPr>
            <a:picLocks noChangeAspect="1"/>
          </p:cNvPicPr>
          <p:nvPr/>
        </p:nvPicPr>
        <p:blipFill>
          <a:blip r:embed="rId3"/>
          <a:stretch>
            <a:fillRect/>
          </a:stretch>
        </p:blipFill>
        <p:spPr>
          <a:xfrm>
            <a:off x="0" y="2076864"/>
            <a:ext cx="12192000" cy="2354773"/>
          </a:xfrm>
          <a:prstGeom prst="rect">
            <a:avLst/>
          </a:prstGeom>
        </p:spPr>
      </p:pic>
      <p:sp>
        <p:nvSpPr>
          <p:cNvPr id="10" name="CaixaDeTexto 9">
            <a:extLst>
              <a:ext uri="{FF2B5EF4-FFF2-40B4-BE49-F238E27FC236}">
                <a16:creationId xmlns:a16="http://schemas.microsoft.com/office/drawing/2014/main" id="{009DA8F5-04B1-FADD-4C21-BFD7A230514E}"/>
              </a:ext>
            </a:extLst>
          </p:cNvPr>
          <p:cNvSpPr txBox="1"/>
          <p:nvPr/>
        </p:nvSpPr>
        <p:spPr>
          <a:xfrm>
            <a:off x="2428875" y="4651695"/>
            <a:ext cx="8401050" cy="1692771"/>
          </a:xfrm>
          <a:prstGeom prst="rect">
            <a:avLst/>
          </a:prstGeom>
          <a:noFill/>
        </p:spPr>
        <p:txBody>
          <a:bodyPr wrap="square">
            <a:spAutoFit/>
          </a:bodyPr>
          <a:lstStyle/>
          <a:p>
            <a:pPr>
              <a:spcBef>
                <a:spcPts val="600"/>
              </a:spcBef>
              <a:spcAft>
                <a:spcPts val="600"/>
              </a:spcAft>
            </a:pPr>
            <a:r>
              <a:rPr lang="en-US" sz="2000" b="0" i="0" dirty="0">
                <a:solidFill>
                  <a:srgbClr val="404040"/>
                </a:solidFill>
                <a:effectLst/>
              </a:rPr>
              <a:t>Key insights: </a:t>
            </a:r>
            <a:endParaRPr lang="en-US" sz="2000" dirty="0">
              <a:solidFill>
                <a:srgbClr val="404040"/>
              </a:solidFill>
            </a:endParaRPr>
          </a:p>
          <a:p>
            <a:pPr>
              <a:spcBef>
                <a:spcPts val="600"/>
              </a:spcBef>
              <a:spcAft>
                <a:spcPts val="600"/>
              </a:spcAft>
              <a:buFont typeface="Arial" panose="020B0604020202020204" pitchFamily="34" charset="0"/>
              <a:buChar char="•"/>
            </a:pPr>
            <a:r>
              <a:rPr lang="en-US" dirty="0">
                <a:solidFill>
                  <a:srgbClr val="404040"/>
                </a:solidFill>
              </a:rPr>
              <a:t> Higher payload mass correlates with increased success rates across all launch sites</a:t>
            </a:r>
          </a:p>
          <a:p>
            <a:pPr>
              <a:spcBef>
                <a:spcPts val="600"/>
              </a:spcBef>
              <a:spcAft>
                <a:spcPts val="600"/>
              </a:spcAft>
              <a:buFont typeface="Arial" panose="020B0604020202020204" pitchFamily="34" charset="0"/>
              <a:buChar char="•"/>
            </a:pPr>
            <a:r>
              <a:rPr lang="en-US" dirty="0">
                <a:solidFill>
                  <a:srgbClr val="404040"/>
                </a:solidFill>
              </a:rPr>
              <a:t> Launches with payloads exceeding 7000 kg show a high success rate</a:t>
            </a:r>
          </a:p>
          <a:p>
            <a:pPr>
              <a:spcBef>
                <a:spcPts val="600"/>
              </a:spcBef>
              <a:spcAft>
                <a:spcPts val="600"/>
              </a:spcAft>
              <a:buFont typeface="Arial" panose="020B0604020202020204" pitchFamily="34" charset="0"/>
              <a:buChar char="•"/>
            </a:pPr>
            <a:r>
              <a:rPr lang="en-US" dirty="0">
                <a:solidFill>
                  <a:srgbClr val="404040"/>
                </a:solidFill>
              </a:rPr>
              <a:t> KSC LC 39A achieves a 100% success rate for payloads under 5500 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702031-36B7-813F-745D-135160BA4248}"/>
              </a:ext>
            </a:extLst>
          </p:cNvPr>
          <p:cNvSpPr/>
          <p:nvPr/>
        </p:nvSpPr>
        <p:spPr>
          <a:xfrm>
            <a:off x="496957" y="526774"/>
            <a:ext cx="11280913" cy="5912170"/>
          </a:xfrm>
          <a:prstGeom prst="rect">
            <a:avLst/>
          </a:prstGeom>
          <a:solidFill>
            <a:schemeClr val="tx1">
              <a:alpha val="5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4000"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38944"/>
            <a:ext cx="2743200" cy="401638"/>
          </a:xfrm>
        </p:spPr>
        <p:txBody>
          <a:bodyPr anchor="ctr">
            <a:normAutofit/>
          </a:bodyPr>
          <a:lstStyle/>
          <a:p>
            <a:fld id="{5075537C-CA84-1446-933C-8E9D027F9201}" type="slidenum">
              <a:rPr lang="en-US" smtClean="0">
                <a:solidFill>
                  <a:schemeClr val="bg1"/>
                </a:solidFill>
              </a:rPr>
              <a:pPr/>
              <a:t>2</a:t>
            </a:fld>
            <a:endParaRPr lang="en-US" dirty="0">
              <a:solidFill>
                <a:schemeClr val="bg1"/>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674471" y="2377037"/>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1"/>
                </a:solidFill>
                <a:latin typeface="Abadi"/>
              </a:rPr>
              <a:t>Executive Summary</a:t>
            </a:r>
          </a:p>
          <a:p>
            <a:pPr>
              <a:lnSpc>
                <a:spcPct val="100000"/>
              </a:lnSpc>
              <a:spcBef>
                <a:spcPts val="1400"/>
              </a:spcBef>
            </a:pPr>
            <a:r>
              <a:rPr lang="en-US" sz="2200" dirty="0">
                <a:solidFill>
                  <a:schemeClr val="bg1"/>
                </a:solidFill>
                <a:latin typeface="Abadi"/>
              </a:rPr>
              <a:t>Introduction</a:t>
            </a:r>
          </a:p>
          <a:p>
            <a:pPr>
              <a:lnSpc>
                <a:spcPct val="100000"/>
              </a:lnSpc>
              <a:spcBef>
                <a:spcPts val="1400"/>
              </a:spcBef>
            </a:pPr>
            <a:r>
              <a:rPr lang="en-US" sz="2200" dirty="0">
                <a:solidFill>
                  <a:schemeClr val="bg1"/>
                </a:solidFill>
                <a:latin typeface="Abadi"/>
              </a:rPr>
              <a:t>Methodology</a:t>
            </a:r>
          </a:p>
          <a:p>
            <a:pPr>
              <a:lnSpc>
                <a:spcPct val="100000"/>
              </a:lnSpc>
              <a:spcBef>
                <a:spcPts val="1400"/>
              </a:spcBef>
            </a:pPr>
            <a:r>
              <a:rPr lang="en-US" sz="2200" dirty="0">
                <a:solidFill>
                  <a:schemeClr val="bg1"/>
                </a:solidFill>
                <a:latin typeface="Abadi"/>
              </a:rPr>
              <a:t>Results</a:t>
            </a:r>
          </a:p>
          <a:p>
            <a:pPr>
              <a:lnSpc>
                <a:spcPct val="100000"/>
              </a:lnSpc>
              <a:spcBef>
                <a:spcPts val="1400"/>
              </a:spcBef>
            </a:pPr>
            <a:r>
              <a:rPr lang="en-US" sz="2200" dirty="0">
                <a:solidFill>
                  <a:schemeClr val="bg1"/>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674471" y="1827988"/>
            <a:ext cx="2251485"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mn-lt"/>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6224" y="6456362"/>
            <a:ext cx="485775" cy="401638"/>
          </a:xfrm>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19719" y="1382928"/>
            <a:ext cx="5187907" cy="549049"/>
          </a:xfrm>
          <a:prstGeom prst="rect">
            <a:avLst/>
          </a:prstGeom>
        </p:spPr>
        <p:txBody>
          <a:bodyPr>
            <a:normAutofit/>
          </a:bodyPr>
          <a:lstStyle/>
          <a:p>
            <a:pPr marL="0" indent="0" algn="ctr">
              <a:lnSpc>
                <a:spcPct val="100000"/>
              </a:lnSpc>
              <a:spcBef>
                <a:spcPts val="1400"/>
              </a:spcBef>
              <a:buNone/>
            </a:pPr>
            <a:r>
              <a:rPr lang="pt-BR" sz="2400" dirty="0">
                <a:solidFill>
                  <a:schemeClr val="accent3">
                    <a:lumMod val="25000"/>
                  </a:schemeClr>
                </a:solidFill>
              </a:rPr>
              <a:t>S</a:t>
            </a:r>
            <a:r>
              <a:rPr lang="en-US" sz="2400" dirty="0" err="1">
                <a:solidFill>
                  <a:schemeClr val="accent3">
                    <a:lumMod val="25000"/>
                  </a:schemeClr>
                </a:solidFill>
              </a:rPr>
              <a:t>uccess</a:t>
            </a:r>
            <a:r>
              <a:rPr lang="en-US" sz="2400" dirty="0">
                <a:solidFill>
                  <a:schemeClr val="accent3">
                    <a:lumMod val="25000"/>
                  </a:schemeClr>
                </a:solidFill>
              </a:rPr>
              <a:t> rate vs.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36FE8CF8-BC68-E871-EA2D-893E32BA0C9E}"/>
              </a:ext>
            </a:extLst>
          </p:cNvPr>
          <p:cNvPicPr>
            <a:picLocks noChangeAspect="1"/>
          </p:cNvPicPr>
          <p:nvPr/>
        </p:nvPicPr>
        <p:blipFill>
          <a:blip r:embed="rId3"/>
          <a:stretch>
            <a:fillRect/>
          </a:stretch>
        </p:blipFill>
        <p:spPr>
          <a:xfrm>
            <a:off x="770011" y="1935838"/>
            <a:ext cx="6087325" cy="4182059"/>
          </a:xfrm>
          <a:prstGeom prst="rect">
            <a:avLst/>
          </a:prstGeom>
        </p:spPr>
      </p:pic>
      <p:sp>
        <p:nvSpPr>
          <p:cNvPr id="8" name="CaixaDeTexto 7">
            <a:extLst>
              <a:ext uri="{FF2B5EF4-FFF2-40B4-BE49-F238E27FC236}">
                <a16:creationId xmlns:a16="http://schemas.microsoft.com/office/drawing/2014/main" id="{9C3BB934-4C54-52E7-044D-E0E289B20B8D}"/>
              </a:ext>
            </a:extLst>
          </p:cNvPr>
          <p:cNvSpPr txBox="1"/>
          <p:nvPr/>
        </p:nvSpPr>
        <p:spPr>
          <a:xfrm>
            <a:off x="7004092" y="1931977"/>
            <a:ext cx="5187907" cy="4139595"/>
          </a:xfrm>
          <a:prstGeom prst="rect">
            <a:avLst/>
          </a:prstGeom>
          <a:noFill/>
        </p:spPr>
        <p:txBody>
          <a:bodyPr wrap="square">
            <a:spAutoFit/>
          </a:bodyPr>
          <a:lstStyle/>
          <a:p>
            <a:pPr algn="l">
              <a:spcAft>
                <a:spcPts val="1800"/>
              </a:spcAft>
              <a:buNone/>
            </a:pPr>
            <a:r>
              <a:rPr lang="en-US" sz="2000" b="1" i="0">
                <a:solidFill>
                  <a:srgbClr val="404040"/>
                </a:solidFill>
                <a:effectLst/>
              </a:rPr>
              <a:t>Key Insights:</a:t>
            </a:r>
            <a:endParaRPr lang="en-US" sz="2000" b="0" i="0">
              <a:solidFill>
                <a:srgbClr val="404040"/>
              </a:solidFill>
              <a:effectLst/>
            </a:endParaRPr>
          </a:p>
          <a:p>
            <a:pPr algn="l">
              <a:spcAft>
                <a:spcPts val="1200"/>
              </a:spcAft>
              <a:buFont typeface="Arial" panose="020B0604020202020204" pitchFamily="34" charset="0"/>
              <a:buChar char="•"/>
            </a:pPr>
            <a:r>
              <a:rPr lang="en-US" b="1" i="0">
                <a:solidFill>
                  <a:srgbClr val="404040"/>
                </a:solidFill>
                <a:effectLst/>
              </a:rPr>
              <a:t>  </a:t>
            </a:r>
            <a:r>
              <a:rPr lang="pt-BR" b="0" i="0">
                <a:solidFill>
                  <a:srgbClr val="404040"/>
                </a:solidFill>
                <a:effectLst/>
              </a:rPr>
              <a:t>ES-L1, GEO, GTO, HEO, ISS, LEO, MEO, PO, SO, SSO, VLEO</a:t>
            </a:r>
            <a:endParaRPr lang="en-US" b="1" i="0">
              <a:solidFill>
                <a:srgbClr val="404040"/>
              </a:solidFill>
              <a:effectLst/>
            </a:endParaRPr>
          </a:p>
          <a:p>
            <a:pPr algn="l">
              <a:spcAft>
                <a:spcPts val="300"/>
              </a:spcAft>
              <a:buFont typeface="Arial" panose="020B0604020202020204" pitchFamily="34" charset="0"/>
              <a:buChar char="•"/>
            </a:pPr>
            <a:r>
              <a:rPr lang="en-US" b="1" i="0">
                <a:solidFill>
                  <a:srgbClr val="404040"/>
                </a:solidFill>
                <a:effectLst/>
              </a:rPr>
              <a:t> 100% Success Rate:</a:t>
            </a:r>
            <a:endParaRPr lang="en-US" b="0" i="0">
              <a:solidFill>
                <a:srgbClr val="404040"/>
              </a:solidFill>
              <a:effectLst/>
            </a:endParaRPr>
          </a:p>
          <a:p>
            <a:pPr marL="742950" lvl="1" indent="-285750" algn="l">
              <a:spcBef>
                <a:spcPts val="300"/>
              </a:spcBef>
              <a:spcAft>
                <a:spcPts val="1200"/>
              </a:spcAft>
              <a:buFont typeface="Arial" panose="020B0604020202020204" pitchFamily="34" charset="0"/>
              <a:buChar char="•"/>
            </a:pPr>
            <a:r>
              <a:rPr lang="en-US" b="0" i="0">
                <a:solidFill>
                  <a:srgbClr val="404040"/>
                </a:solidFill>
                <a:effectLst/>
              </a:rPr>
              <a:t>ES-L1, GEO, HEO, SSO</a:t>
            </a:r>
          </a:p>
          <a:p>
            <a:pPr algn="l">
              <a:spcBef>
                <a:spcPts val="300"/>
              </a:spcBef>
              <a:spcAft>
                <a:spcPts val="300"/>
              </a:spcAft>
              <a:buFont typeface="Arial" panose="020B0604020202020204" pitchFamily="34" charset="0"/>
              <a:buChar char="•"/>
            </a:pPr>
            <a:r>
              <a:rPr lang="en-US" b="1" i="0">
                <a:solidFill>
                  <a:srgbClr val="404040"/>
                </a:solidFill>
                <a:effectLst/>
              </a:rPr>
              <a:t> 0% Success Rate:</a:t>
            </a:r>
            <a:endParaRPr lang="en-US" b="0" i="0">
              <a:solidFill>
                <a:srgbClr val="404040"/>
              </a:solidFill>
              <a:effectLst/>
            </a:endParaRPr>
          </a:p>
          <a:p>
            <a:pPr marL="742950" lvl="1" indent="-285750" algn="l">
              <a:spcBef>
                <a:spcPts val="300"/>
              </a:spcBef>
              <a:spcAft>
                <a:spcPts val="1200"/>
              </a:spcAft>
              <a:buFont typeface="Arial" panose="020B0604020202020204" pitchFamily="34" charset="0"/>
              <a:buChar char="•"/>
            </a:pPr>
            <a:r>
              <a:rPr lang="en-US" b="0" i="0">
                <a:solidFill>
                  <a:srgbClr val="404040"/>
                </a:solidFill>
                <a:effectLst/>
              </a:rPr>
              <a:t>SO</a:t>
            </a:r>
          </a:p>
          <a:p>
            <a:pPr algn="l">
              <a:spcBef>
                <a:spcPts val="300"/>
              </a:spcBef>
              <a:spcAft>
                <a:spcPts val="300"/>
              </a:spcAft>
              <a:buFont typeface="Arial" panose="020B0604020202020204" pitchFamily="34" charset="0"/>
              <a:buChar char="•"/>
            </a:pPr>
            <a:r>
              <a:rPr lang="en-US" b="1" i="0">
                <a:solidFill>
                  <a:srgbClr val="404040"/>
                </a:solidFill>
                <a:effectLst/>
              </a:rPr>
              <a:t> Moderate Success Rate (50%-85%):</a:t>
            </a:r>
            <a:endParaRPr lang="en-US" b="0" i="0">
              <a:solidFill>
                <a:srgbClr val="404040"/>
              </a:solidFill>
              <a:effectLst/>
            </a:endParaRPr>
          </a:p>
          <a:p>
            <a:pPr marL="742950" lvl="1" indent="-285750" algn="l">
              <a:spcBef>
                <a:spcPts val="300"/>
              </a:spcBef>
              <a:buFont typeface="Arial" panose="020B0604020202020204" pitchFamily="34" charset="0"/>
              <a:buChar char="•"/>
            </a:pPr>
            <a:r>
              <a:rPr lang="en-US" b="0" i="0">
                <a:solidFill>
                  <a:srgbClr val="404040"/>
                </a:solidFill>
                <a:effectLst/>
              </a:rPr>
              <a:t>GTO, ISS, LEO, MEO, PO</a:t>
            </a:r>
          </a:p>
          <a:p>
            <a:pPr>
              <a:buNone/>
            </a:pPr>
            <a:br>
              <a:rPr lang="en-US"/>
            </a:br>
            <a:endParaRPr lang="pt-BR"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44324" y="6456362"/>
            <a:ext cx="447675" cy="401638"/>
          </a:xfrm>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61692" y="1288706"/>
            <a:ext cx="3932238" cy="549049"/>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D26A1C69-2251-C176-8944-9A839C9F805A}"/>
              </a:ext>
            </a:extLst>
          </p:cNvPr>
          <p:cNvPicPr>
            <a:picLocks noChangeAspect="1"/>
          </p:cNvPicPr>
          <p:nvPr/>
        </p:nvPicPr>
        <p:blipFill>
          <a:blip r:embed="rId3"/>
          <a:stretch>
            <a:fillRect/>
          </a:stretch>
        </p:blipFill>
        <p:spPr>
          <a:xfrm>
            <a:off x="0" y="1787674"/>
            <a:ext cx="12192000" cy="2958801"/>
          </a:xfrm>
          <a:prstGeom prst="rect">
            <a:avLst/>
          </a:prstGeom>
        </p:spPr>
      </p:pic>
      <p:sp>
        <p:nvSpPr>
          <p:cNvPr id="8" name="CaixaDeTexto 7">
            <a:extLst>
              <a:ext uri="{FF2B5EF4-FFF2-40B4-BE49-F238E27FC236}">
                <a16:creationId xmlns:a16="http://schemas.microsoft.com/office/drawing/2014/main" id="{388FC5D6-F73C-471D-AFDE-496FE12F1D6F}"/>
              </a:ext>
            </a:extLst>
          </p:cNvPr>
          <p:cNvSpPr txBox="1"/>
          <p:nvPr/>
        </p:nvSpPr>
        <p:spPr>
          <a:xfrm>
            <a:off x="3095624" y="4873216"/>
            <a:ext cx="7038975" cy="1146468"/>
          </a:xfrm>
          <a:prstGeom prst="rect">
            <a:avLst/>
          </a:prstGeom>
          <a:noFill/>
        </p:spPr>
        <p:txBody>
          <a:bodyPr wrap="square">
            <a:spAutoFit/>
          </a:bodyPr>
          <a:lstStyle/>
          <a:p>
            <a:pPr algn="l">
              <a:spcAft>
                <a:spcPts val="1200"/>
              </a:spcAft>
              <a:buNone/>
            </a:pPr>
            <a:r>
              <a:rPr lang="en-US" sz="2000" i="0" dirty="0">
                <a:solidFill>
                  <a:srgbClr val="404040"/>
                </a:solidFill>
                <a:effectLst/>
              </a:rPr>
              <a:t>Key Insights:</a:t>
            </a:r>
          </a:p>
          <a:p>
            <a:pPr algn="l">
              <a:buFont typeface="Arial" panose="020B0604020202020204" pitchFamily="34" charset="0"/>
              <a:buChar char="•"/>
            </a:pPr>
            <a:r>
              <a:rPr lang="en-US" b="1" i="0" dirty="0">
                <a:solidFill>
                  <a:srgbClr val="404040"/>
                </a:solidFill>
                <a:effectLst/>
              </a:rPr>
              <a:t> </a:t>
            </a:r>
            <a:r>
              <a:rPr lang="en-US" i="0" dirty="0">
                <a:solidFill>
                  <a:srgbClr val="404040"/>
                </a:solidFill>
                <a:effectLst/>
              </a:rPr>
              <a:t>LEO Orbit: </a:t>
            </a:r>
            <a:r>
              <a:rPr lang="en-US" b="0" i="0" dirty="0">
                <a:solidFill>
                  <a:srgbClr val="404040"/>
                </a:solidFill>
                <a:effectLst/>
              </a:rPr>
              <a:t>Success correlates with the number of flights</a:t>
            </a:r>
          </a:p>
          <a:p>
            <a:pPr algn="l">
              <a:spcBef>
                <a:spcPts val="300"/>
              </a:spcBef>
              <a:buFont typeface="Arial" panose="020B0604020202020204" pitchFamily="34" charset="0"/>
              <a:buChar char="•"/>
            </a:pPr>
            <a:r>
              <a:rPr lang="en-US" b="1" i="0" dirty="0">
                <a:solidFill>
                  <a:srgbClr val="404040"/>
                </a:solidFill>
                <a:effectLst/>
              </a:rPr>
              <a:t> </a:t>
            </a:r>
            <a:r>
              <a:rPr lang="en-US" i="0" dirty="0">
                <a:solidFill>
                  <a:srgbClr val="404040"/>
                </a:solidFill>
                <a:effectLst/>
              </a:rPr>
              <a:t>GTO Orbit: </a:t>
            </a:r>
            <a:r>
              <a:rPr lang="en-US" b="0" i="0" dirty="0">
                <a:solidFill>
                  <a:srgbClr val="404040"/>
                </a:solidFill>
                <a:effectLst/>
              </a:rPr>
              <a:t>No clear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54453" y="6456362"/>
            <a:ext cx="437547" cy="401638"/>
          </a:xfrm>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29881" y="1323975"/>
            <a:ext cx="3932238" cy="549049"/>
          </a:xfrm>
          <a:prstGeom prst="rect">
            <a:avLst/>
          </a:prstGeom>
        </p:spPr>
        <p:txBody>
          <a:bodyPr>
            <a:normAutofit/>
          </a:bodyPr>
          <a:lstStyle/>
          <a:p>
            <a:pPr marL="0" indent="0">
              <a:lnSpc>
                <a:spcPct val="100000"/>
              </a:lnSpc>
              <a:spcBef>
                <a:spcPts val="1400"/>
              </a:spcBef>
              <a:buNone/>
            </a:pPr>
            <a:r>
              <a:rPr lang="en-US" sz="2400" dirty="0">
                <a:solidFill>
                  <a:schemeClr val="accent3">
                    <a:lumMod val="25000"/>
                  </a:schemeClr>
                </a:solidFill>
              </a:rPr>
              <a:t>Payload vs. Orbit type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1CDEC9AE-7823-5039-9D61-59F47287A0D0}"/>
              </a:ext>
            </a:extLst>
          </p:cNvPr>
          <p:cNvPicPr>
            <a:picLocks noChangeAspect="1"/>
          </p:cNvPicPr>
          <p:nvPr/>
        </p:nvPicPr>
        <p:blipFill>
          <a:blip r:embed="rId3"/>
          <a:stretch>
            <a:fillRect/>
          </a:stretch>
        </p:blipFill>
        <p:spPr>
          <a:xfrm>
            <a:off x="0" y="1873024"/>
            <a:ext cx="12192000" cy="2975376"/>
          </a:xfrm>
          <a:prstGeom prst="rect">
            <a:avLst/>
          </a:prstGeom>
        </p:spPr>
      </p:pic>
      <p:sp>
        <p:nvSpPr>
          <p:cNvPr id="7" name="CaixaDeTexto 6">
            <a:extLst>
              <a:ext uri="{FF2B5EF4-FFF2-40B4-BE49-F238E27FC236}">
                <a16:creationId xmlns:a16="http://schemas.microsoft.com/office/drawing/2014/main" id="{8EFEFBF9-135C-6F50-6F1C-4EF523EAF359}"/>
              </a:ext>
            </a:extLst>
          </p:cNvPr>
          <p:cNvSpPr txBox="1"/>
          <p:nvPr/>
        </p:nvSpPr>
        <p:spPr>
          <a:xfrm>
            <a:off x="2381249" y="5079727"/>
            <a:ext cx="8362348" cy="1107996"/>
          </a:xfrm>
          <a:prstGeom prst="rect">
            <a:avLst/>
          </a:prstGeom>
          <a:noFill/>
        </p:spPr>
        <p:txBody>
          <a:bodyPr wrap="square">
            <a:spAutoFit/>
          </a:bodyPr>
          <a:lstStyle/>
          <a:p>
            <a:pPr algn="l">
              <a:spcAft>
                <a:spcPts val="1200"/>
              </a:spcAft>
              <a:buNone/>
            </a:pPr>
            <a:r>
              <a:rPr lang="en-US" sz="2000" i="0" dirty="0">
                <a:solidFill>
                  <a:srgbClr val="404040"/>
                </a:solidFill>
                <a:effectLst/>
              </a:rPr>
              <a:t>Key Insights:</a:t>
            </a:r>
          </a:p>
          <a:p>
            <a:pPr algn="l">
              <a:buFont typeface="Arial" panose="020B0604020202020204" pitchFamily="34" charset="0"/>
              <a:buChar char="•"/>
            </a:pPr>
            <a:r>
              <a:rPr lang="en-US" b="1" i="0" dirty="0">
                <a:solidFill>
                  <a:srgbClr val="404040"/>
                </a:solidFill>
                <a:effectLst/>
              </a:rPr>
              <a:t> </a:t>
            </a:r>
            <a:r>
              <a:rPr lang="en-US" b="0" i="0" dirty="0">
                <a:solidFill>
                  <a:srgbClr val="404040"/>
                </a:solidFill>
                <a:effectLst/>
              </a:rPr>
              <a:t>Heavy payloads negatively impact GTO orbits but positively influence GEO and Polar LEO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16353" y="6452034"/>
            <a:ext cx="475647" cy="401638"/>
          </a:xfrm>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DB0F3E62-523B-4273-BA0A-30A4C4D22ED4}"/>
              </a:ext>
            </a:extLst>
          </p:cNvPr>
          <p:cNvPicPr>
            <a:picLocks noChangeAspect="1"/>
          </p:cNvPicPr>
          <p:nvPr/>
        </p:nvPicPr>
        <p:blipFill>
          <a:blip r:embed="rId3"/>
          <a:stretch>
            <a:fillRect/>
          </a:stretch>
        </p:blipFill>
        <p:spPr>
          <a:xfrm>
            <a:off x="770011" y="1460237"/>
            <a:ext cx="6954220" cy="4991797"/>
          </a:xfrm>
          <a:prstGeom prst="rect">
            <a:avLst/>
          </a:prstGeom>
        </p:spPr>
      </p:pic>
      <p:sp>
        <p:nvSpPr>
          <p:cNvPr id="7" name="CaixaDeTexto 6">
            <a:extLst>
              <a:ext uri="{FF2B5EF4-FFF2-40B4-BE49-F238E27FC236}">
                <a16:creationId xmlns:a16="http://schemas.microsoft.com/office/drawing/2014/main" id="{2BFB0C49-75A4-5B90-CF44-3FDB4F030808}"/>
              </a:ext>
            </a:extLst>
          </p:cNvPr>
          <p:cNvSpPr txBox="1"/>
          <p:nvPr/>
        </p:nvSpPr>
        <p:spPr>
          <a:xfrm>
            <a:off x="7823242" y="2698030"/>
            <a:ext cx="3692483" cy="1461939"/>
          </a:xfrm>
          <a:prstGeom prst="rect">
            <a:avLst/>
          </a:prstGeom>
          <a:noFill/>
        </p:spPr>
        <p:txBody>
          <a:bodyPr wrap="square">
            <a:spAutoFit/>
          </a:bodyPr>
          <a:lstStyle/>
          <a:p>
            <a:pPr algn="l">
              <a:spcAft>
                <a:spcPts val="1800"/>
              </a:spcAft>
              <a:buNone/>
            </a:pPr>
            <a:r>
              <a:rPr lang="en-US" sz="2000" b="1" i="0" dirty="0">
                <a:solidFill>
                  <a:srgbClr val="404040"/>
                </a:solidFill>
                <a:effectLst/>
              </a:rPr>
              <a:t>Key Insights:</a:t>
            </a:r>
            <a:endParaRPr lang="en-US" sz="2000" b="0" i="0" dirty="0">
              <a:solidFill>
                <a:srgbClr val="404040"/>
              </a:solidFill>
              <a:effectLst/>
            </a:endParaRPr>
          </a:p>
          <a:p>
            <a:pPr algn="l">
              <a:spcAft>
                <a:spcPts val="1200"/>
              </a:spcAft>
              <a:buFont typeface="Arial" panose="020B0604020202020204" pitchFamily="34" charset="0"/>
              <a:buChar char="•"/>
            </a:pPr>
            <a:r>
              <a:rPr lang="en-US" b="1" i="0" dirty="0">
                <a:solidFill>
                  <a:srgbClr val="404040"/>
                </a:solidFill>
                <a:effectLst/>
              </a:rPr>
              <a:t>  </a:t>
            </a:r>
            <a:r>
              <a:rPr lang="en-US" b="0" i="0" dirty="0">
                <a:solidFill>
                  <a:srgbClr val="404040"/>
                </a:solidFill>
                <a:effectLst/>
              </a:rPr>
              <a:t>Success rates consistently increased through 2020</a:t>
            </a:r>
            <a:br>
              <a:rPr lang="en-US" dirty="0"/>
            </a:br>
            <a:endParaRPr lang="pt-BR"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D10E0271-56E9-DD24-9923-78389DF233D5}"/>
              </a:ext>
            </a:extLst>
          </p:cNvPr>
          <p:cNvPicPr>
            <a:picLocks noChangeAspect="1"/>
          </p:cNvPicPr>
          <p:nvPr/>
        </p:nvPicPr>
        <p:blipFill>
          <a:blip r:embed="rId3"/>
          <a:stretch>
            <a:fillRect/>
          </a:stretch>
        </p:blipFill>
        <p:spPr>
          <a:xfrm>
            <a:off x="3427123" y="1919094"/>
            <a:ext cx="5201376" cy="2772162"/>
          </a:xfrm>
          <a:prstGeom prst="rect">
            <a:avLst/>
          </a:prstGeom>
        </p:spPr>
      </p:pic>
      <p:sp>
        <p:nvSpPr>
          <p:cNvPr id="7" name="CaixaDeTexto 6">
            <a:extLst>
              <a:ext uri="{FF2B5EF4-FFF2-40B4-BE49-F238E27FC236}">
                <a16:creationId xmlns:a16="http://schemas.microsoft.com/office/drawing/2014/main" id="{EF0017BD-B773-BD03-F4CB-1B4940500A85}"/>
              </a:ext>
            </a:extLst>
          </p:cNvPr>
          <p:cNvSpPr txBox="1"/>
          <p:nvPr/>
        </p:nvSpPr>
        <p:spPr>
          <a:xfrm>
            <a:off x="3214687" y="1355005"/>
            <a:ext cx="5762625" cy="830997"/>
          </a:xfrm>
          <a:prstGeom prst="rect">
            <a:avLst/>
          </a:prstGeom>
          <a:noFill/>
        </p:spPr>
        <p:txBody>
          <a:bodyPr wrap="square">
            <a:spAutoFit/>
          </a:bodyPr>
          <a:lstStyle/>
          <a:p>
            <a:pPr algn="l">
              <a:spcAft>
                <a:spcPts val="1800"/>
              </a:spcAft>
              <a:buNone/>
            </a:pPr>
            <a:r>
              <a:rPr lang="en-US" sz="2400" b="0" i="0" dirty="0">
                <a:solidFill>
                  <a:srgbClr val="404040"/>
                </a:solidFill>
                <a:effectLst/>
              </a:rPr>
              <a:t>Unique launch sites in the space mission</a:t>
            </a:r>
            <a:br>
              <a:rPr lang="en-US" sz="2400" dirty="0"/>
            </a:br>
            <a:endParaRPr lang="pt-BR" sz="24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88987CE7-A9DC-1D78-97F4-1CB5416C8BE9}"/>
              </a:ext>
            </a:extLst>
          </p:cNvPr>
          <p:cNvPicPr>
            <a:picLocks noChangeAspect="1"/>
          </p:cNvPicPr>
          <p:nvPr/>
        </p:nvPicPr>
        <p:blipFill>
          <a:blip r:embed="rId3"/>
          <a:stretch>
            <a:fillRect/>
          </a:stretch>
        </p:blipFill>
        <p:spPr>
          <a:xfrm>
            <a:off x="0" y="1937824"/>
            <a:ext cx="12192000" cy="4087749"/>
          </a:xfrm>
          <a:prstGeom prst="rect">
            <a:avLst/>
          </a:prstGeom>
        </p:spPr>
      </p:pic>
      <p:sp>
        <p:nvSpPr>
          <p:cNvPr id="7" name="CaixaDeTexto 6">
            <a:extLst>
              <a:ext uri="{FF2B5EF4-FFF2-40B4-BE49-F238E27FC236}">
                <a16:creationId xmlns:a16="http://schemas.microsoft.com/office/drawing/2014/main" id="{D5BAB291-CAA2-723F-2BCD-9FAAC43F7418}"/>
              </a:ext>
            </a:extLst>
          </p:cNvPr>
          <p:cNvSpPr txBox="1"/>
          <p:nvPr/>
        </p:nvSpPr>
        <p:spPr>
          <a:xfrm>
            <a:off x="2555081" y="1355005"/>
            <a:ext cx="7081837" cy="830997"/>
          </a:xfrm>
          <a:prstGeom prst="rect">
            <a:avLst/>
          </a:prstGeom>
          <a:noFill/>
        </p:spPr>
        <p:txBody>
          <a:bodyPr wrap="square">
            <a:spAutoFit/>
          </a:bodyPr>
          <a:lstStyle/>
          <a:p>
            <a:pPr algn="l">
              <a:spcAft>
                <a:spcPts val="1800"/>
              </a:spcAft>
              <a:buNone/>
            </a:pPr>
            <a:r>
              <a:rPr lang="en-US" sz="2400" b="0" i="0" dirty="0">
                <a:solidFill>
                  <a:srgbClr val="404040"/>
                </a:solidFill>
                <a:effectLst/>
              </a:rPr>
              <a:t>5 records where launch sites begin with the string 'CCA'</a:t>
            </a:r>
            <a:br>
              <a:rPr lang="en-US" sz="2400" dirty="0"/>
            </a:br>
            <a:endParaRPr lang="pt-BR" sz="2400"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aixaDeTexto 6">
            <a:extLst>
              <a:ext uri="{FF2B5EF4-FFF2-40B4-BE49-F238E27FC236}">
                <a16:creationId xmlns:a16="http://schemas.microsoft.com/office/drawing/2014/main" id="{3B2B77EE-1260-6D53-70AA-357E96CA632B}"/>
              </a:ext>
            </a:extLst>
          </p:cNvPr>
          <p:cNvSpPr txBox="1"/>
          <p:nvPr/>
        </p:nvSpPr>
        <p:spPr>
          <a:xfrm>
            <a:off x="1996678" y="1488555"/>
            <a:ext cx="8198644" cy="830997"/>
          </a:xfrm>
          <a:prstGeom prst="rect">
            <a:avLst/>
          </a:prstGeom>
          <a:noFill/>
        </p:spPr>
        <p:txBody>
          <a:bodyPr wrap="square">
            <a:spAutoFit/>
          </a:bodyPr>
          <a:lstStyle/>
          <a:p>
            <a:pPr algn="l">
              <a:spcAft>
                <a:spcPts val="1800"/>
              </a:spcAft>
              <a:buNone/>
            </a:pPr>
            <a:r>
              <a:rPr lang="en-US" sz="2400" dirty="0"/>
              <a:t>Total payload mass carried by boosters launched by NASA (CRS)</a:t>
            </a:r>
            <a:br>
              <a:rPr lang="en-US" sz="2400" dirty="0"/>
            </a:br>
            <a:endParaRPr lang="pt-BR" sz="2400" dirty="0"/>
          </a:p>
        </p:txBody>
      </p:sp>
      <p:pic>
        <p:nvPicPr>
          <p:cNvPr id="9" name="Imagem 8">
            <a:extLst>
              <a:ext uri="{FF2B5EF4-FFF2-40B4-BE49-F238E27FC236}">
                <a16:creationId xmlns:a16="http://schemas.microsoft.com/office/drawing/2014/main" id="{637E5C10-D5F8-9E36-6555-2F275473C86C}"/>
              </a:ext>
            </a:extLst>
          </p:cNvPr>
          <p:cNvPicPr>
            <a:picLocks noChangeAspect="1"/>
          </p:cNvPicPr>
          <p:nvPr/>
        </p:nvPicPr>
        <p:blipFill>
          <a:blip r:embed="rId3"/>
          <a:stretch>
            <a:fillRect/>
          </a:stretch>
        </p:blipFill>
        <p:spPr>
          <a:xfrm>
            <a:off x="1355146" y="2121445"/>
            <a:ext cx="9345329" cy="163852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0AAFE06F-8823-FE31-1626-82EEA018698A}"/>
              </a:ext>
            </a:extLst>
          </p:cNvPr>
          <p:cNvPicPr>
            <a:picLocks noChangeAspect="1"/>
          </p:cNvPicPr>
          <p:nvPr/>
        </p:nvPicPr>
        <p:blipFill>
          <a:blip r:embed="rId3"/>
          <a:stretch>
            <a:fillRect/>
          </a:stretch>
        </p:blipFill>
        <p:spPr>
          <a:xfrm>
            <a:off x="1409046" y="2319552"/>
            <a:ext cx="9373908" cy="1752845"/>
          </a:xfrm>
          <a:prstGeom prst="rect">
            <a:avLst/>
          </a:prstGeom>
        </p:spPr>
      </p:pic>
      <p:sp>
        <p:nvSpPr>
          <p:cNvPr id="7" name="CaixaDeTexto 6">
            <a:extLst>
              <a:ext uri="{FF2B5EF4-FFF2-40B4-BE49-F238E27FC236}">
                <a16:creationId xmlns:a16="http://schemas.microsoft.com/office/drawing/2014/main" id="{D39EFFF8-DA9C-B3EC-22FE-1BE070DC5C31}"/>
              </a:ext>
            </a:extLst>
          </p:cNvPr>
          <p:cNvSpPr txBox="1"/>
          <p:nvPr/>
        </p:nvSpPr>
        <p:spPr>
          <a:xfrm>
            <a:off x="1996678" y="1488555"/>
            <a:ext cx="8198644" cy="830997"/>
          </a:xfrm>
          <a:prstGeom prst="rect">
            <a:avLst/>
          </a:prstGeom>
          <a:noFill/>
        </p:spPr>
        <p:txBody>
          <a:bodyPr wrap="square">
            <a:spAutoFit/>
          </a:bodyPr>
          <a:lstStyle/>
          <a:p>
            <a:pPr algn="l">
              <a:spcAft>
                <a:spcPts val="1800"/>
              </a:spcAft>
              <a:buNone/>
            </a:pPr>
            <a:r>
              <a:rPr lang="en-US" sz="2400" dirty="0"/>
              <a:t>Average payload mass carried by booster version F9 v1.1</a:t>
            </a:r>
            <a:br>
              <a:rPr lang="en-US" sz="2400" dirty="0"/>
            </a:br>
            <a:endParaRPr lang="pt-BR" sz="2400"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A7E9066F-035E-33A7-8CDE-6282895D9987}"/>
              </a:ext>
            </a:extLst>
          </p:cNvPr>
          <p:cNvPicPr>
            <a:picLocks noChangeAspect="1"/>
          </p:cNvPicPr>
          <p:nvPr/>
        </p:nvPicPr>
        <p:blipFill>
          <a:blip r:embed="rId3"/>
          <a:stretch>
            <a:fillRect/>
          </a:stretch>
        </p:blipFill>
        <p:spPr>
          <a:xfrm>
            <a:off x="1004177" y="2271360"/>
            <a:ext cx="10183646" cy="1609950"/>
          </a:xfrm>
          <a:prstGeom prst="rect">
            <a:avLst/>
          </a:prstGeom>
        </p:spPr>
      </p:pic>
      <p:sp>
        <p:nvSpPr>
          <p:cNvPr id="7" name="CaixaDeTexto 6">
            <a:extLst>
              <a:ext uri="{FF2B5EF4-FFF2-40B4-BE49-F238E27FC236}">
                <a16:creationId xmlns:a16="http://schemas.microsoft.com/office/drawing/2014/main" id="{198DF1BE-8614-F6DD-D27B-0DD21C75970E}"/>
              </a:ext>
            </a:extLst>
          </p:cNvPr>
          <p:cNvSpPr txBox="1"/>
          <p:nvPr/>
        </p:nvSpPr>
        <p:spPr>
          <a:xfrm>
            <a:off x="1598686" y="1440363"/>
            <a:ext cx="10593314" cy="830997"/>
          </a:xfrm>
          <a:prstGeom prst="rect">
            <a:avLst/>
          </a:prstGeom>
          <a:noFill/>
        </p:spPr>
        <p:txBody>
          <a:bodyPr wrap="square">
            <a:spAutoFit/>
          </a:bodyPr>
          <a:lstStyle/>
          <a:p>
            <a:pPr algn="l">
              <a:spcAft>
                <a:spcPts val="1800"/>
              </a:spcAft>
              <a:buNone/>
            </a:pPr>
            <a:r>
              <a:rPr lang="en-US" sz="2400" dirty="0"/>
              <a:t>Date when the first </a:t>
            </a:r>
            <a:r>
              <a:rPr lang="en-US" sz="2400" dirty="0" err="1"/>
              <a:t>succesful</a:t>
            </a:r>
            <a:r>
              <a:rPr lang="en-US" sz="2400" dirty="0"/>
              <a:t> landing outcome in ground pad was </a:t>
            </a:r>
            <a:r>
              <a:rPr lang="en-US" sz="2400" dirty="0" err="1"/>
              <a:t>acheived</a:t>
            </a:r>
            <a:br>
              <a:rPr lang="en-US" sz="2400" dirty="0"/>
            </a:br>
            <a:endParaRPr lang="pt-BR" sz="2400"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29</a:t>
            </a:fld>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E28BE208-A146-E8D2-9977-84F4A7F6EB0A}"/>
              </a:ext>
            </a:extLst>
          </p:cNvPr>
          <p:cNvPicPr>
            <a:picLocks noChangeAspect="1"/>
          </p:cNvPicPr>
          <p:nvPr/>
        </p:nvPicPr>
        <p:blipFill>
          <a:blip r:embed="rId3"/>
          <a:stretch>
            <a:fillRect/>
          </a:stretch>
        </p:blipFill>
        <p:spPr>
          <a:xfrm>
            <a:off x="0" y="2712572"/>
            <a:ext cx="12192000" cy="2682065"/>
          </a:xfrm>
          <a:prstGeom prst="rect">
            <a:avLst/>
          </a:prstGeom>
        </p:spPr>
      </p:pic>
      <p:sp>
        <p:nvSpPr>
          <p:cNvPr id="6" name="CaixaDeTexto 5">
            <a:extLst>
              <a:ext uri="{FF2B5EF4-FFF2-40B4-BE49-F238E27FC236}">
                <a16:creationId xmlns:a16="http://schemas.microsoft.com/office/drawing/2014/main" id="{478E0CA3-0B53-A833-FD7C-7581D0BEDE6F}"/>
              </a:ext>
            </a:extLst>
          </p:cNvPr>
          <p:cNvSpPr txBox="1"/>
          <p:nvPr/>
        </p:nvSpPr>
        <p:spPr>
          <a:xfrm>
            <a:off x="247650" y="1463363"/>
            <a:ext cx="11944350" cy="1200329"/>
          </a:xfrm>
          <a:prstGeom prst="rect">
            <a:avLst/>
          </a:prstGeom>
          <a:noFill/>
        </p:spPr>
        <p:txBody>
          <a:bodyPr wrap="square">
            <a:spAutoFit/>
          </a:bodyPr>
          <a:lstStyle/>
          <a:p>
            <a:pPr algn="ctr">
              <a:spcAft>
                <a:spcPts val="1800"/>
              </a:spcAft>
              <a:buNone/>
            </a:pPr>
            <a:r>
              <a:rPr lang="en-US" sz="2400" dirty="0"/>
              <a:t>Names of the boosters which have success in drone ship and have payload mass greater than 4000 but less than 6000</a:t>
            </a:r>
            <a:br>
              <a:rPr lang="en-US" sz="2400" dirty="0"/>
            </a:br>
            <a:endParaRPr lang="pt-BR" sz="24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2148"/>
            <a:ext cx="10411462" cy="541682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400" b="0" i="0" dirty="0">
                <a:solidFill>
                  <a:srgbClr val="404040"/>
                </a:solidFill>
                <a:effectLst/>
                <a:latin typeface="+mn-lt"/>
              </a:rPr>
              <a:t>The objective of this project is to </a:t>
            </a:r>
            <a:r>
              <a:rPr lang="en-US" sz="2400" b="1" i="0" dirty="0">
                <a:solidFill>
                  <a:srgbClr val="404040"/>
                </a:solidFill>
                <a:effectLst/>
                <a:latin typeface="+mn-lt"/>
              </a:rPr>
              <a:t>predict whether the SpaceX Falcon 9 first stage will land successfully</a:t>
            </a:r>
            <a:r>
              <a:rPr lang="en-US" sz="2400" b="0" i="0" dirty="0">
                <a:solidFill>
                  <a:srgbClr val="404040"/>
                </a:solidFill>
                <a:effectLst/>
                <a:latin typeface="+mn-lt"/>
              </a:rPr>
              <a:t> using various machine learning classification algorithms by analyzing historical launch data and applying advanced modeling techniques. </a:t>
            </a:r>
            <a:endParaRPr lang="en-US" sz="2400" dirty="0">
              <a:solidFill>
                <a:schemeClr val="accent3">
                  <a:lumMod val="25000"/>
                </a:schemeClr>
              </a:solidFill>
              <a:latin typeface="+mn-lt"/>
            </a:endParaRPr>
          </a:p>
          <a:p>
            <a:pPr>
              <a:lnSpc>
                <a:spcPct val="100000"/>
              </a:lnSpc>
              <a:spcBef>
                <a:spcPts val="1400"/>
              </a:spcBef>
            </a:pPr>
            <a:r>
              <a:rPr lang="en-US" sz="2400" b="1" dirty="0">
                <a:solidFill>
                  <a:schemeClr val="accent3">
                    <a:lumMod val="25000"/>
                  </a:schemeClr>
                </a:solidFill>
                <a:latin typeface="+mn-lt"/>
              </a:rPr>
              <a:t>Summary of methodologies</a:t>
            </a:r>
          </a:p>
          <a:p>
            <a:pPr lvl="1">
              <a:lnSpc>
                <a:spcPct val="110000"/>
              </a:lnSpc>
              <a:spcBef>
                <a:spcPts val="600"/>
              </a:spcBef>
            </a:pPr>
            <a:r>
              <a:rPr lang="en-US" sz="2000" dirty="0">
                <a:solidFill>
                  <a:schemeClr val="accent3">
                    <a:lumMod val="25000"/>
                  </a:schemeClr>
                </a:solidFill>
                <a:latin typeface="+mn-lt"/>
              </a:rPr>
              <a:t>Data collection and data wrangling</a:t>
            </a:r>
          </a:p>
          <a:p>
            <a:pPr lvl="1">
              <a:lnSpc>
                <a:spcPct val="110000"/>
              </a:lnSpc>
              <a:spcBef>
                <a:spcPts val="600"/>
              </a:spcBef>
            </a:pPr>
            <a:r>
              <a:rPr lang="en-US" sz="2000" dirty="0">
                <a:solidFill>
                  <a:schemeClr val="accent3">
                    <a:lumMod val="25000"/>
                  </a:schemeClr>
                </a:solidFill>
                <a:latin typeface="+mn-lt"/>
              </a:rPr>
              <a:t>Exploratory data analysis</a:t>
            </a:r>
          </a:p>
          <a:p>
            <a:pPr lvl="1">
              <a:lnSpc>
                <a:spcPct val="110000"/>
              </a:lnSpc>
              <a:spcBef>
                <a:spcPts val="600"/>
              </a:spcBef>
            </a:pPr>
            <a:r>
              <a:rPr lang="en-US" sz="2000" dirty="0">
                <a:solidFill>
                  <a:schemeClr val="accent3">
                    <a:lumMod val="25000"/>
                  </a:schemeClr>
                </a:solidFill>
                <a:latin typeface="+mn-lt"/>
              </a:rPr>
              <a:t>Interactive data  visualization with Folium and </a:t>
            </a:r>
            <a:r>
              <a:rPr lang="en-US" sz="2000" dirty="0" err="1">
                <a:solidFill>
                  <a:schemeClr val="accent3">
                    <a:lumMod val="25000"/>
                  </a:schemeClr>
                </a:solidFill>
                <a:latin typeface="+mn-lt"/>
              </a:rPr>
              <a:t>Ploty</a:t>
            </a:r>
            <a:r>
              <a:rPr lang="en-US" sz="2000" dirty="0">
                <a:solidFill>
                  <a:schemeClr val="accent3">
                    <a:lumMod val="25000"/>
                  </a:schemeClr>
                </a:solidFill>
                <a:latin typeface="+mn-lt"/>
              </a:rPr>
              <a:t> Dash</a:t>
            </a:r>
          </a:p>
          <a:p>
            <a:pPr lvl="1">
              <a:lnSpc>
                <a:spcPct val="110000"/>
              </a:lnSpc>
              <a:spcBef>
                <a:spcPts val="600"/>
              </a:spcBef>
            </a:pPr>
            <a:r>
              <a:rPr lang="en-US" sz="2000" dirty="0">
                <a:solidFill>
                  <a:schemeClr val="accent3">
                    <a:lumMod val="25000"/>
                  </a:schemeClr>
                </a:solidFill>
                <a:latin typeface="+mn-lt"/>
              </a:rPr>
              <a:t>Predictive analysis (Classification)</a:t>
            </a:r>
          </a:p>
          <a:p>
            <a:pPr>
              <a:lnSpc>
                <a:spcPct val="100000"/>
              </a:lnSpc>
              <a:spcBef>
                <a:spcPts val="1400"/>
              </a:spcBef>
            </a:pPr>
            <a:r>
              <a:rPr lang="en-US" sz="2400" b="1" dirty="0">
                <a:solidFill>
                  <a:schemeClr val="accent3">
                    <a:lumMod val="25000"/>
                  </a:schemeClr>
                </a:solidFill>
                <a:latin typeface="+mn-lt"/>
              </a:rPr>
              <a:t>Summary of all results</a:t>
            </a:r>
          </a:p>
          <a:p>
            <a:pPr lvl="1">
              <a:lnSpc>
                <a:spcPct val="100000"/>
              </a:lnSpc>
              <a:spcBef>
                <a:spcPts val="600"/>
              </a:spcBef>
            </a:pPr>
            <a:r>
              <a:rPr lang="en-US" sz="2000" dirty="0">
                <a:solidFill>
                  <a:schemeClr val="accent3">
                    <a:lumMod val="25000"/>
                  </a:schemeClr>
                </a:solidFill>
                <a:latin typeface="+mn-lt"/>
              </a:rPr>
              <a:t>Exploratory data analysis results about features correlation with the outcomes of the launches</a:t>
            </a:r>
          </a:p>
          <a:p>
            <a:pPr lvl="1">
              <a:lnSpc>
                <a:spcPct val="100000"/>
              </a:lnSpc>
              <a:spcBef>
                <a:spcPts val="600"/>
              </a:spcBef>
            </a:pPr>
            <a:r>
              <a:rPr lang="en-US" sz="2000" dirty="0">
                <a:solidFill>
                  <a:schemeClr val="accent3">
                    <a:lumMod val="25000"/>
                  </a:schemeClr>
                </a:solidFill>
                <a:latin typeface="+mn-lt"/>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53850" y="6456362"/>
            <a:ext cx="438150" cy="401638"/>
          </a:xfrm>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9B759C7A-F435-E77D-180F-F9B850A8DC53}"/>
              </a:ext>
            </a:extLst>
          </p:cNvPr>
          <p:cNvPicPr>
            <a:picLocks noChangeAspect="1"/>
          </p:cNvPicPr>
          <p:nvPr/>
        </p:nvPicPr>
        <p:blipFill>
          <a:blip r:embed="rId3"/>
          <a:stretch>
            <a:fillRect/>
          </a:stretch>
        </p:blipFill>
        <p:spPr>
          <a:xfrm>
            <a:off x="0" y="1831810"/>
            <a:ext cx="12192000" cy="4624552"/>
          </a:xfrm>
          <a:prstGeom prst="rect">
            <a:avLst/>
          </a:prstGeom>
        </p:spPr>
      </p:pic>
      <p:sp>
        <p:nvSpPr>
          <p:cNvPr id="7" name="CaixaDeTexto 6">
            <a:extLst>
              <a:ext uri="{FF2B5EF4-FFF2-40B4-BE49-F238E27FC236}">
                <a16:creationId xmlns:a16="http://schemas.microsoft.com/office/drawing/2014/main" id="{95C39093-E082-43C5-C28D-C3E12488560A}"/>
              </a:ext>
            </a:extLst>
          </p:cNvPr>
          <p:cNvSpPr txBox="1"/>
          <p:nvPr/>
        </p:nvSpPr>
        <p:spPr>
          <a:xfrm>
            <a:off x="2509080" y="1345113"/>
            <a:ext cx="7173839" cy="830997"/>
          </a:xfrm>
          <a:prstGeom prst="rect">
            <a:avLst/>
          </a:prstGeom>
          <a:noFill/>
        </p:spPr>
        <p:txBody>
          <a:bodyPr wrap="square">
            <a:spAutoFit/>
          </a:bodyPr>
          <a:lstStyle/>
          <a:p>
            <a:pPr algn="l">
              <a:spcAft>
                <a:spcPts val="1800"/>
              </a:spcAft>
              <a:buNone/>
            </a:pPr>
            <a:r>
              <a:rPr lang="en-US" sz="2400" dirty="0"/>
              <a:t>Total number of successful and failure mission outcomes</a:t>
            </a:r>
            <a:br>
              <a:rPr lang="en-US" sz="2400" dirty="0"/>
            </a:br>
            <a:endParaRPr lang="pt-BR" sz="2400"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677650" y="6462135"/>
            <a:ext cx="514350" cy="401638"/>
          </a:xfrm>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F2DEBE16-40CD-CAA0-7C7B-6C94C0EF8683}"/>
              </a:ext>
            </a:extLst>
          </p:cNvPr>
          <p:cNvPicPr>
            <a:picLocks noChangeAspect="1"/>
          </p:cNvPicPr>
          <p:nvPr/>
        </p:nvPicPr>
        <p:blipFill>
          <a:blip r:embed="rId3"/>
          <a:stretch>
            <a:fillRect/>
          </a:stretch>
        </p:blipFill>
        <p:spPr>
          <a:xfrm>
            <a:off x="1474372" y="2019991"/>
            <a:ext cx="9243255" cy="4299359"/>
          </a:xfrm>
          <a:prstGeom prst="rect">
            <a:avLst/>
          </a:prstGeom>
        </p:spPr>
      </p:pic>
      <p:sp>
        <p:nvSpPr>
          <p:cNvPr id="7" name="CaixaDeTexto 6">
            <a:extLst>
              <a:ext uri="{FF2B5EF4-FFF2-40B4-BE49-F238E27FC236}">
                <a16:creationId xmlns:a16="http://schemas.microsoft.com/office/drawing/2014/main" id="{2D676D7E-D369-A607-CE71-78B5BA2797E8}"/>
              </a:ext>
            </a:extLst>
          </p:cNvPr>
          <p:cNvSpPr txBox="1"/>
          <p:nvPr/>
        </p:nvSpPr>
        <p:spPr>
          <a:xfrm>
            <a:off x="1076463" y="1345113"/>
            <a:ext cx="10405167" cy="830997"/>
          </a:xfrm>
          <a:prstGeom prst="rect">
            <a:avLst/>
          </a:prstGeom>
          <a:noFill/>
        </p:spPr>
        <p:txBody>
          <a:bodyPr wrap="square">
            <a:spAutoFit/>
          </a:bodyPr>
          <a:lstStyle/>
          <a:p>
            <a:pPr algn="l">
              <a:spcAft>
                <a:spcPts val="1800"/>
              </a:spcAft>
              <a:buNone/>
            </a:pPr>
            <a:r>
              <a:rPr lang="en-US" sz="2400" dirty="0"/>
              <a:t>Names of the Boosters which have carried the maximum payload mass</a:t>
            </a:r>
            <a:br>
              <a:rPr lang="en-US" sz="2400" dirty="0"/>
            </a:br>
            <a:endParaRPr lang="pt-BR" sz="2400"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696700" y="6456362"/>
            <a:ext cx="495300" cy="401638"/>
          </a:xfrm>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aixaDeTexto 6">
            <a:extLst>
              <a:ext uri="{FF2B5EF4-FFF2-40B4-BE49-F238E27FC236}">
                <a16:creationId xmlns:a16="http://schemas.microsoft.com/office/drawing/2014/main" id="{714AD145-D631-D134-640B-3364AF993032}"/>
              </a:ext>
            </a:extLst>
          </p:cNvPr>
          <p:cNvSpPr txBox="1"/>
          <p:nvPr/>
        </p:nvSpPr>
        <p:spPr>
          <a:xfrm>
            <a:off x="4542668" y="1366251"/>
            <a:ext cx="3106664" cy="830997"/>
          </a:xfrm>
          <a:prstGeom prst="rect">
            <a:avLst/>
          </a:prstGeom>
          <a:noFill/>
        </p:spPr>
        <p:txBody>
          <a:bodyPr wrap="square">
            <a:spAutoFit/>
          </a:bodyPr>
          <a:lstStyle/>
          <a:p>
            <a:pPr algn="l">
              <a:spcAft>
                <a:spcPts val="1800"/>
              </a:spcAft>
              <a:buNone/>
            </a:pPr>
            <a:r>
              <a:rPr lang="en-US" sz="2400" dirty="0"/>
              <a:t>Launch Records in 2015</a:t>
            </a:r>
            <a:br>
              <a:rPr lang="en-US" sz="2400" dirty="0"/>
            </a:br>
            <a:endParaRPr lang="pt-BR" sz="2400" dirty="0"/>
          </a:p>
        </p:txBody>
      </p:sp>
      <p:pic>
        <p:nvPicPr>
          <p:cNvPr id="10" name="Imagem 9">
            <a:extLst>
              <a:ext uri="{FF2B5EF4-FFF2-40B4-BE49-F238E27FC236}">
                <a16:creationId xmlns:a16="http://schemas.microsoft.com/office/drawing/2014/main" id="{6B51BC08-313B-E7CB-8E99-B373735F5B9F}"/>
              </a:ext>
            </a:extLst>
          </p:cNvPr>
          <p:cNvPicPr>
            <a:picLocks noChangeAspect="1"/>
          </p:cNvPicPr>
          <p:nvPr/>
        </p:nvPicPr>
        <p:blipFill>
          <a:blip r:embed="rId3"/>
          <a:stretch>
            <a:fillRect/>
          </a:stretch>
        </p:blipFill>
        <p:spPr>
          <a:xfrm>
            <a:off x="1209674" y="2084482"/>
            <a:ext cx="9420225" cy="445615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677650" y="6462135"/>
            <a:ext cx="514350" cy="401638"/>
          </a:xfrm>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E0623D41-4074-9654-8276-F23FF1E72FB0}"/>
              </a:ext>
            </a:extLst>
          </p:cNvPr>
          <p:cNvPicPr>
            <a:picLocks noChangeAspect="1"/>
          </p:cNvPicPr>
          <p:nvPr/>
        </p:nvPicPr>
        <p:blipFill>
          <a:blip r:embed="rId3"/>
          <a:stretch>
            <a:fillRect/>
          </a:stretch>
        </p:blipFill>
        <p:spPr>
          <a:xfrm>
            <a:off x="4041657" y="2185330"/>
            <a:ext cx="3972307" cy="4276805"/>
          </a:xfrm>
          <a:prstGeom prst="rect">
            <a:avLst/>
          </a:prstGeom>
        </p:spPr>
      </p:pic>
      <p:sp>
        <p:nvSpPr>
          <p:cNvPr id="7" name="CaixaDeTexto 6">
            <a:extLst>
              <a:ext uri="{FF2B5EF4-FFF2-40B4-BE49-F238E27FC236}">
                <a16:creationId xmlns:a16="http://schemas.microsoft.com/office/drawing/2014/main" id="{1D3C4CA5-84FA-D7C7-D30A-9886E8DEEB40}"/>
              </a:ext>
            </a:extLst>
          </p:cNvPr>
          <p:cNvSpPr txBox="1"/>
          <p:nvPr/>
        </p:nvSpPr>
        <p:spPr>
          <a:xfrm>
            <a:off x="1322460" y="1480306"/>
            <a:ext cx="10612365" cy="830997"/>
          </a:xfrm>
          <a:prstGeom prst="rect">
            <a:avLst/>
          </a:prstGeom>
          <a:noFill/>
        </p:spPr>
        <p:txBody>
          <a:bodyPr wrap="square">
            <a:spAutoFit/>
          </a:bodyPr>
          <a:lstStyle/>
          <a:p>
            <a:pPr algn="l">
              <a:spcAft>
                <a:spcPts val="1800"/>
              </a:spcAft>
              <a:buNone/>
            </a:pPr>
            <a:r>
              <a:rPr lang="en-US" sz="2400" dirty="0"/>
              <a:t>Count of landing outcomes between the date 2010-06-04 and 2017-03-20</a:t>
            </a:r>
            <a:br>
              <a:rPr lang="en-US" sz="2400" dirty="0"/>
            </a:br>
            <a:endParaRPr lang="pt-BR" sz="2400" dirty="0"/>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6224" y="6456362"/>
            <a:ext cx="485775" cy="401638"/>
          </a:xfrm>
        </p:spPr>
        <p:txBody>
          <a:bodyPr/>
          <a:lstStyle/>
          <a:p>
            <a:fld id="{5075537C-CA84-1446-933C-8E9D027F9201}" type="slidenum">
              <a:rPr lang="en-US" smtClean="0"/>
              <a:t>35</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 on a Global Map</a:t>
            </a:r>
          </a:p>
        </p:txBody>
      </p:sp>
      <p:pic>
        <p:nvPicPr>
          <p:cNvPr id="6" name="Imagem 5">
            <a:extLst>
              <a:ext uri="{FF2B5EF4-FFF2-40B4-BE49-F238E27FC236}">
                <a16:creationId xmlns:a16="http://schemas.microsoft.com/office/drawing/2014/main" id="{BC98B0DC-C582-A531-581A-8AD639AD30CF}"/>
              </a:ext>
            </a:extLst>
          </p:cNvPr>
          <p:cNvPicPr>
            <a:picLocks noChangeAspect="1"/>
          </p:cNvPicPr>
          <p:nvPr/>
        </p:nvPicPr>
        <p:blipFill>
          <a:blip r:embed="rId3"/>
          <a:stretch>
            <a:fillRect/>
          </a:stretch>
        </p:blipFill>
        <p:spPr>
          <a:xfrm>
            <a:off x="0" y="1333328"/>
            <a:ext cx="6650887" cy="4715047"/>
          </a:xfrm>
          <a:prstGeom prst="rect">
            <a:avLst/>
          </a:prstGeom>
        </p:spPr>
      </p:pic>
      <p:sp>
        <p:nvSpPr>
          <p:cNvPr id="7" name="CaixaDeTexto 6">
            <a:extLst>
              <a:ext uri="{FF2B5EF4-FFF2-40B4-BE49-F238E27FC236}">
                <a16:creationId xmlns:a16="http://schemas.microsoft.com/office/drawing/2014/main" id="{C8C97DB2-76FF-27E5-24AC-531830A98878}"/>
              </a:ext>
            </a:extLst>
          </p:cNvPr>
          <p:cNvSpPr txBox="1"/>
          <p:nvPr/>
        </p:nvSpPr>
        <p:spPr>
          <a:xfrm>
            <a:off x="6650887" y="1477385"/>
            <a:ext cx="5541112" cy="4447371"/>
          </a:xfrm>
          <a:prstGeom prst="rect">
            <a:avLst/>
          </a:prstGeom>
          <a:noFill/>
        </p:spPr>
        <p:txBody>
          <a:bodyPr wrap="square">
            <a:spAutoFit/>
          </a:bodyPr>
          <a:lstStyle/>
          <a:p>
            <a:pPr algn="just">
              <a:spcAft>
                <a:spcPts val="600"/>
              </a:spcAft>
              <a:buNone/>
            </a:pPr>
            <a:r>
              <a:rPr lang="en-US" sz="2000" b="1" i="0" dirty="0">
                <a:solidFill>
                  <a:srgbClr val="404040"/>
                </a:solidFill>
                <a:effectLst/>
              </a:rPr>
              <a:t>Key Insights:</a:t>
            </a:r>
            <a:endParaRPr lang="en-US" sz="2000" b="0" i="0" dirty="0">
              <a:solidFill>
                <a:srgbClr val="404040"/>
              </a:solidFill>
              <a:effectLst/>
            </a:endParaRPr>
          </a:p>
          <a:p>
            <a:pPr algn="just">
              <a:spcBef>
                <a:spcPts val="600"/>
              </a:spcBef>
              <a:spcAft>
                <a:spcPts val="600"/>
              </a:spcAft>
              <a:buFont typeface="Arial" panose="020B0604020202020204" pitchFamily="34" charset="0"/>
              <a:buChar char="•"/>
            </a:pPr>
            <a:r>
              <a:rPr lang="en-US" b="1" dirty="0">
                <a:solidFill>
                  <a:srgbClr val="404040"/>
                </a:solidFill>
              </a:rPr>
              <a:t> </a:t>
            </a:r>
            <a:r>
              <a:rPr lang="en-US" b="1" i="0" dirty="0">
                <a:solidFill>
                  <a:srgbClr val="404040"/>
                </a:solidFill>
                <a:effectLst/>
              </a:rPr>
              <a:t>Equator Proximity:</a:t>
            </a:r>
            <a:endParaRPr lang="en-US" b="0" i="0" dirty="0">
              <a:solidFill>
                <a:srgbClr val="404040"/>
              </a:solidFill>
              <a:effectLst/>
            </a:endParaRPr>
          </a:p>
          <a:p>
            <a:pPr marL="0" lvl="1" algn="just">
              <a:spcBef>
                <a:spcPts val="600"/>
              </a:spcBef>
              <a:spcAft>
                <a:spcPts val="600"/>
              </a:spcAft>
              <a:buFont typeface="Arial" panose="020B0604020202020204" pitchFamily="34" charset="0"/>
              <a:buChar char="•"/>
            </a:pPr>
            <a:r>
              <a:rPr lang="en-US" b="0" i="0" dirty="0">
                <a:solidFill>
                  <a:srgbClr val="404040"/>
                </a:solidFill>
                <a:effectLst/>
              </a:rPr>
              <a:t> Most launch sites are near the Equator, where Earth’s rotational speed is highest (~1670 km/hour)</a:t>
            </a:r>
          </a:p>
          <a:p>
            <a:pPr marL="0" lvl="1" algn="just">
              <a:spcBef>
                <a:spcPts val="600"/>
              </a:spcBef>
              <a:spcAft>
                <a:spcPts val="600"/>
              </a:spcAft>
              <a:buFont typeface="Arial" panose="020B0604020202020204" pitchFamily="34" charset="0"/>
              <a:buChar char="•"/>
            </a:pPr>
            <a:r>
              <a:rPr lang="en-US" b="0" i="0" dirty="0">
                <a:solidFill>
                  <a:srgbClr val="404040"/>
                </a:solidFill>
                <a:effectLst/>
              </a:rPr>
              <a:t> This inertial advantage helps spacecraft achieve and maintain orbital velocity more efficiently</a:t>
            </a:r>
          </a:p>
          <a:p>
            <a:pPr algn="just">
              <a:spcBef>
                <a:spcPts val="600"/>
              </a:spcBef>
              <a:spcAft>
                <a:spcPts val="600"/>
              </a:spcAft>
              <a:buFont typeface="Arial" panose="020B0604020202020204" pitchFamily="34" charset="0"/>
              <a:buChar char="•"/>
            </a:pPr>
            <a:r>
              <a:rPr lang="en-US" b="1" i="0" dirty="0">
                <a:solidFill>
                  <a:srgbClr val="404040"/>
                </a:solidFill>
                <a:effectLst/>
              </a:rPr>
              <a:t> Coastal Proximity:</a:t>
            </a:r>
            <a:endParaRPr lang="en-US" b="0" i="0" dirty="0">
              <a:solidFill>
                <a:srgbClr val="404040"/>
              </a:solidFill>
              <a:effectLst/>
            </a:endParaRPr>
          </a:p>
          <a:p>
            <a:pPr marL="0" lvl="1" algn="just">
              <a:spcBef>
                <a:spcPts val="600"/>
              </a:spcBef>
              <a:spcAft>
                <a:spcPts val="600"/>
              </a:spcAft>
              <a:buFont typeface="Arial" panose="020B0604020202020204" pitchFamily="34" charset="0"/>
              <a:buChar char="•"/>
            </a:pPr>
            <a:r>
              <a:rPr lang="en-US" b="0" i="0" dirty="0">
                <a:solidFill>
                  <a:srgbClr val="404040"/>
                </a:solidFill>
                <a:effectLst/>
              </a:rPr>
              <a:t> Launch sites are strategically located near coastlines</a:t>
            </a:r>
          </a:p>
          <a:p>
            <a:pPr marL="0" lvl="1" algn="just">
              <a:spcBef>
                <a:spcPts val="600"/>
              </a:spcBef>
              <a:spcAft>
                <a:spcPts val="600"/>
              </a:spcAft>
              <a:buFont typeface="Arial" panose="020B0604020202020204" pitchFamily="34" charset="0"/>
              <a:buChar char="•"/>
            </a:pPr>
            <a:r>
              <a:rPr lang="en-US" b="0" i="0" dirty="0">
                <a:solidFill>
                  <a:srgbClr val="404040"/>
                </a:solidFill>
                <a:effectLst/>
              </a:rPr>
              <a:t> Ocean launches minimize risks from debris or explosions near populated areas</a:t>
            </a:r>
          </a:p>
          <a:p>
            <a:pPr>
              <a:buNone/>
            </a:pPr>
            <a:br>
              <a:rPr lang="en-US" dirty="0"/>
            </a:br>
            <a:endParaRPr lang="pt-BR" dirty="0"/>
          </a:p>
        </p:txBody>
      </p:sp>
      <p:sp>
        <p:nvSpPr>
          <p:cNvPr id="9" name="CaixaDeTexto 8">
            <a:extLst>
              <a:ext uri="{FF2B5EF4-FFF2-40B4-BE49-F238E27FC236}">
                <a16:creationId xmlns:a16="http://schemas.microsoft.com/office/drawing/2014/main" id="{60CC76F2-A4DA-F901-A2A2-C01BF05A8B46}"/>
              </a:ext>
            </a:extLst>
          </p:cNvPr>
          <p:cNvSpPr txBox="1"/>
          <p:nvPr/>
        </p:nvSpPr>
        <p:spPr>
          <a:xfrm>
            <a:off x="987028" y="6109338"/>
            <a:ext cx="3588544" cy="369332"/>
          </a:xfrm>
          <a:prstGeom prst="rect">
            <a:avLst/>
          </a:prstGeom>
          <a:noFill/>
        </p:spPr>
        <p:txBody>
          <a:bodyPr wrap="square">
            <a:spAutoFit/>
          </a:bodyPr>
          <a:lstStyle/>
          <a:p>
            <a:pPr algn="l">
              <a:buNone/>
            </a:pPr>
            <a:r>
              <a:rPr lang="pt-BR" i="0" dirty="0">
                <a:solidFill>
                  <a:srgbClr val="404040"/>
                </a:solidFill>
                <a:effectLst/>
              </a:rPr>
              <a:t>Map </a:t>
            </a:r>
            <a:r>
              <a:rPr lang="pt-BR" i="0" dirty="0" err="1">
                <a:solidFill>
                  <a:srgbClr val="404040"/>
                </a:solidFill>
                <a:effectLst/>
              </a:rPr>
              <a:t>References</a:t>
            </a:r>
            <a:r>
              <a:rPr lang="pt-BR" i="0" dirty="0">
                <a:solidFill>
                  <a:srgbClr val="404040"/>
                </a:solidFill>
                <a:effectLst/>
              </a:rPr>
              <a:t>: MAR, GLO</a:t>
            </a:r>
            <a:r>
              <a:rPr lang="pt-BR" dirty="0">
                <a:solidFill>
                  <a:srgbClr val="404040"/>
                </a:solidFill>
              </a:rPr>
              <a:t>, </a:t>
            </a:r>
            <a:r>
              <a:rPr lang="pt-BR" i="0" dirty="0">
                <a:solidFill>
                  <a:srgbClr val="404040"/>
                </a:solidFill>
                <a:effectLst/>
              </a:rPr>
              <a:t>4E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6828" y="6456362"/>
            <a:ext cx="485172" cy="401638"/>
          </a:xfrm>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-Coded Launch Records on the Map</a:t>
            </a:r>
          </a:p>
        </p:txBody>
      </p:sp>
      <p:pic>
        <p:nvPicPr>
          <p:cNvPr id="4" name="Imagem 3">
            <a:extLst>
              <a:ext uri="{FF2B5EF4-FFF2-40B4-BE49-F238E27FC236}">
                <a16:creationId xmlns:a16="http://schemas.microsoft.com/office/drawing/2014/main" id="{4C4DA15A-7275-75BA-C023-C40C761C5D21}"/>
              </a:ext>
            </a:extLst>
          </p:cNvPr>
          <p:cNvPicPr>
            <a:picLocks noChangeAspect="1"/>
          </p:cNvPicPr>
          <p:nvPr/>
        </p:nvPicPr>
        <p:blipFill>
          <a:blip r:embed="rId3"/>
          <a:stretch>
            <a:fillRect/>
          </a:stretch>
        </p:blipFill>
        <p:spPr>
          <a:xfrm>
            <a:off x="0" y="1442605"/>
            <a:ext cx="7219026" cy="4367645"/>
          </a:xfrm>
          <a:prstGeom prst="rect">
            <a:avLst/>
          </a:prstGeom>
        </p:spPr>
      </p:pic>
      <p:sp>
        <p:nvSpPr>
          <p:cNvPr id="7" name="CaixaDeTexto 6">
            <a:extLst>
              <a:ext uri="{FF2B5EF4-FFF2-40B4-BE49-F238E27FC236}">
                <a16:creationId xmlns:a16="http://schemas.microsoft.com/office/drawing/2014/main" id="{6B573759-026A-199B-2982-B95E14DF81AF}"/>
              </a:ext>
            </a:extLst>
          </p:cNvPr>
          <p:cNvSpPr txBox="1"/>
          <p:nvPr/>
        </p:nvSpPr>
        <p:spPr>
          <a:xfrm>
            <a:off x="7219026" y="1935971"/>
            <a:ext cx="4972974" cy="2446824"/>
          </a:xfrm>
          <a:prstGeom prst="rect">
            <a:avLst/>
          </a:prstGeom>
          <a:noFill/>
        </p:spPr>
        <p:txBody>
          <a:bodyPr wrap="square">
            <a:spAutoFit/>
          </a:bodyPr>
          <a:lstStyle/>
          <a:p>
            <a:pPr algn="l">
              <a:spcAft>
                <a:spcPts val="1200"/>
              </a:spcAft>
              <a:buNone/>
            </a:pPr>
            <a:r>
              <a:rPr lang="en-US" sz="2000" b="1" i="0" dirty="0">
                <a:solidFill>
                  <a:srgbClr val="404040"/>
                </a:solidFill>
                <a:effectLst/>
              </a:rPr>
              <a:t>Key Insights:</a:t>
            </a:r>
            <a:endParaRPr lang="en-US" sz="2000" b="0" i="0" dirty="0">
              <a:solidFill>
                <a:srgbClr val="404040"/>
              </a:solidFill>
              <a:effectLst/>
            </a:endParaRPr>
          </a:p>
          <a:p>
            <a:pPr algn="l">
              <a:spcAft>
                <a:spcPts val="300"/>
              </a:spcAft>
              <a:buFont typeface="Arial" panose="020B0604020202020204" pitchFamily="34" charset="0"/>
              <a:buChar char="•"/>
            </a:pPr>
            <a:r>
              <a:rPr lang="en-US" b="1" i="0" dirty="0">
                <a:solidFill>
                  <a:srgbClr val="404040"/>
                </a:solidFill>
                <a:effectLst/>
              </a:rPr>
              <a:t>Color-Coded Markers:</a:t>
            </a:r>
            <a:endParaRPr lang="en-US" b="0" i="0" dirty="0">
              <a:solidFill>
                <a:srgbClr val="404040"/>
              </a:solidFill>
              <a:effectLst/>
            </a:endParaRPr>
          </a:p>
          <a:p>
            <a:pPr marL="0" lvl="1" algn="l">
              <a:spcBef>
                <a:spcPts val="300"/>
              </a:spcBef>
              <a:buFont typeface="Arial" panose="020B0604020202020204" pitchFamily="34" charset="0"/>
              <a:buChar char="•"/>
            </a:pPr>
            <a:r>
              <a:rPr lang="en-US" b="1" i="0" dirty="0">
                <a:solidFill>
                  <a:srgbClr val="404040"/>
                </a:solidFill>
                <a:effectLst/>
              </a:rPr>
              <a:t> </a:t>
            </a:r>
            <a:r>
              <a:rPr lang="en-US" i="0" dirty="0">
                <a:solidFill>
                  <a:srgbClr val="404040"/>
                </a:solidFill>
                <a:effectLst/>
              </a:rPr>
              <a:t>Green = Successful Launch</a:t>
            </a:r>
          </a:p>
          <a:p>
            <a:pPr marL="0" lvl="1" algn="l">
              <a:spcBef>
                <a:spcPts val="300"/>
              </a:spcBef>
              <a:buFont typeface="Arial" panose="020B0604020202020204" pitchFamily="34" charset="0"/>
              <a:buChar char="•"/>
            </a:pPr>
            <a:r>
              <a:rPr lang="en-US" i="0" dirty="0">
                <a:solidFill>
                  <a:srgbClr val="404040"/>
                </a:solidFill>
                <a:effectLst/>
              </a:rPr>
              <a:t> Red = Failed Launch</a:t>
            </a:r>
          </a:p>
          <a:p>
            <a:pPr algn="l">
              <a:spcBef>
                <a:spcPts val="300"/>
              </a:spcBef>
              <a:spcAft>
                <a:spcPts val="300"/>
              </a:spcAft>
              <a:buFont typeface="Arial" panose="020B0604020202020204" pitchFamily="34" charset="0"/>
              <a:buChar char="•"/>
            </a:pPr>
            <a:r>
              <a:rPr lang="en-US" b="1" i="0" dirty="0">
                <a:solidFill>
                  <a:srgbClr val="404040"/>
                </a:solidFill>
                <a:effectLst/>
              </a:rPr>
              <a:t> High Success Rate:</a:t>
            </a:r>
            <a:endParaRPr lang="en-US" b="0" i="0" dirty="0">
              <a:solidFill>
                <a:srgbClr val="404040"/>
              </a:solidFill>
              <a:effectLst/>
            </a:endParaRPr>
          </a:p>
          <a:p>
            <a:pPr marL="0" lvl="1" algn="l">
              <a:spcBef>
                <a:spcPts val="300"/>
              </a:spcBef>
              <a:buFont typeface="Arial" panose="020B0604020202020204" pitchFamily="34" charset="0"/>
              <a:buChar char="•"/>
            </a:pPr>
            <a:r>
              <a:rPr lang="en-US" b="0" i="0" dirty="0">
                <a:solidFill>
                  <a:srgbClr val="404040"/>
                </a:solidFill>
                <a:effectLst/>
              </a:rPr>
              <a:t> Launch Site </a:t>
            </a:r>
            <a:r>
              <a:rPr lang="en-US" b="1" i="0" dirty="0">
                <a:solidFill>
                  <a:srgbClr val="404040"/>
                </a:solidFill>
                <a:effectLst/>
              </a:rPr>
              <a:t>KSC LC-39A</a:t>
            </a:r>
            <a:r>
              <a:rPr lang="en-US" b="0" i="0" dirty="0">
                <a:solidFill>
                  <a:srgbClr val="404040"/>
                </a:solidFill>
                <a:effectLst/>
              </a:rPr>
              <a:t> stands out with a very high success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687174" y="6452610"/>
            <a:ext cx="504825" cy="401638"/>
          </a:xfrm>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666750"/>
            <a:ext cx="10602839" cy="4209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Analysis of the Launch Site CCAFS SLC-40</a:t>
            </a:r>
          </a:p>
        </p:txBody>
      </p:sp>
      <p:pic>
        <p:nvPicPr>
          <p:cNvPr id="4" name="Imagem 3">
            <a:extLst>
              <a:ext uri="{FF2B5EF4-FFF2-40B4-BE49-F238E27FC236}">
                <a16:creationId xmlns:a16="http://schemas.microsoft.com/office/drawing/2014/main" id="{92358316-A28D-4711-C907-EB999DB3740E}"/>
              </a:ext>
            </a:extLst>
          </p:cNvPr>
          <p:cNvPicPr>
            <a:picLocks noChangeAspect="1"/>
          </p:cNvPicPr>
          <p:nvPr/>
        </p:nvPicPr>
        <p:blipFill>
          <a:blip r:embed="rId3"/>
          <a:stretch>
            <a:fillRect/>
          </a:stretch>
        </p:blipFill>
        <p:spPr>
          <a:xfrm>
            <a:off x="99290" y="1352550"/>
            <a:ext cx="6753462" cy="4552950"/>
          </a:xfrm>
          <a:prstGeom prst="rect">
            <a:avLst/>
          </a:prstGeom>
        </p:spPr>
      </p:pic>
      <p:sp>
        <p:nvSpPr>
          <p:cNvPr id="7" name="CaixaDeTexto 6">
            <a:extLst>
              <a:ext uri="{FF2B5EF4-FFF2-40B4-BE49-F238E27FC236}">
                <a16:creationId xmlns:a16="http://schemas.microsoft.com/office/drawing/2014/main" id="{742D0956-075D-7354-3ED3-7ED3C67E819D}"/>
              </a:ext>
            </a:extLst>
          </p:cNvPr>
          <p:cNvSpPr txBox="1"/>
          <p:nvPr/>
        </p:nvSpPr>
        <p:spPr>
          <a:xfrm>
            <a:off x="6852752" y="1372091"/>
            <a:ext cx="5148748" cy="3524042"/>
          </a:xfrm>
          <a:prstGeom prst="rect">
            <a:avLst/>
          </a:prstGeom>
          <a:noFill/>
        </p:spPr>
        <p:txBody>
          <a:bodyPr wrap="square">
            <a:spAutoFit/>
          </a:bodyPr>
          <a:lstStyle/>
          <a:p>
            <a:pPr algn="l">
              <a:buNone/>
            </a:pPr>
            <a:r>
              <a:rPr lang="en-US" b="1" i="0" dirty="0">
                <a:solidFill>
                  <a:srgbClr val="404040"/>
                </a:solidFill>
                <a:effectLst/>
                <a:latin typeface="Inter"/>
              </a:rPr>
              <a:t>Key Insights:</a:t>
            </a:r>
            <a:endParaRPr lang="en-US" b="0" i="0" dirty="0">
              <a:solidFill>
                <a:srgbClr val="404040"/>
              </a:solidFill>
              <a:effectLst/>
              <a:latin typeface="Inter"/>
            </a:endParaRPr>
          </a:p>
          <a:p>
            <a:pPr algn="l">
              <a:spcAft>
                <a:spcPts val="300"/>
              </a:spcAft>
              <a:buFont typeface="Arial" panose="020B0604020202020204" pitchFamily="34" charset="0"/>
              <a:buChar char="•"/>
            </a:pPr>
            <a:r>
              <a:rPr lang="en-US" b="1" i="0" dirty="0">
                <a:solidFill>
                  <a:srgbClr val="404040"/>
                </a:solidFill>
                <a:effectLst/>
                <a:latin typeface="Inter"/>
              </a:rPr>
              <a:t> Nearby Infrastructure:</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Railway: 1.27 km</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Highway: 0.59 km</a:t>
            </a:r>
          </a:p>
          <a:p>
            <a:pPr marL="742950" lvl="1" indent="-285750" algn="l">
              <a:spcBef>
                <a:spcPts val="300"/>
              </a:spcBef>
              <a:buFont typeface="Arial" panose="020B0604020202020204" pitchFamily="34" charset="0"/>
              <a:buChar char="•"/>
            </a:pPr>
            <a:r>
              <a:rPr lang="en-US" b="0" i="0" dirty="0">
                <a:solidFill>
                  <a:srgbClr val="404040"/>
                </a:solidFill>
                <a:effectLst/>
                <a:latin typeface="Inter"/>
              </a:rPr>
              <a:t>Coastline: 0.91 km</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 Closest City:</a:t>
            </a:r>
            <a:endParaRPr lang="en-US" b="0" i="0" dirty="0">
              <a:solidFill>
                <a:srgbClr val="404040"/>
              </a:solidFill>
              <a:effectLst/>
              <a:latin typeface="Inter"/>
            </a:endParaRPr>
          </a:p>
          <a:p>
            <a:pPr marL="742950" lvl="1" indent="-285750" algn="l">
              <a:spcBef>
                <a:spcPts val="300"/>
              </a:spcBef>
              <a:buFont typeface="Arial" panose="020B0604020202020204" pitchFamily="34" charset="0"/>
              <a:buChar char="•"/>
            </a:pPr>
            <a:r>
              <a:rPr lang="en-US" b="0" i="0" dirty="0">
                <a:solidFill>
                  <a:srgbClr val="404040"/>
                </a:solidFill>
                <a:effectLst/>
                <a:latin typeface="Inter"/>
              </a:rPr>
              <a:t>Cape Canaveral: 18.19 km</a:t>
            </a:r>
          </a:p>
          <a:p>
            <a:pPr algn="l">
              <a:spcBef>
                <a:spcPts val="300"/>
              </a:spcBef>
              <a:spcAft>
                <a:spcPts val="300"/>
              </a:spcAft>
              <a:buFont typeface="Arial" panose="020B0604020202020204" pitchFamily="34" charset="0"/>
              <a:buChar char="•"/>
            </a:pPr>
            <a:r>
              <a:rPr lang="en-US" b="1" i="0" dirty="0">
                <a:solidFill>
                  <a:srgbClr val="404040"/>
                </a:solidFill>
                <a:effectLst/>
                <a:latin typeface="Inter"/>
              </a:rPr>
              <a:t> Risk Assessment:</a:t>
            </a:r>
            <a:endParaRPr lang="en-US" b="0" i="0" dirty="0">
              <a:solidFill>
                <a:srgbClr val="404040"/>
              </a:solidFill>
              <a:effectLst/>
              <a:latin typeface="Inter"/>
            </a:endParaRPr>
          </a:p>
          <a:p>
            <a:pPr marL="742950" lvl="1" indent="-285750" algn="just">
              <a:spcBef>
                <a:spcPts val="300"/>
              </a:spcBef>
              <a:buFont typeface="Arial" panose="020B0604020202020204" pitchFamily="34" charset="0"/>
              <a:buChar char="•"/>
            </a:pPr>
            <a:r>
              <a:rPr lang="en-US" b="0" i="0" dirty="0">
                <a:solidFill>
                  <a:srgbClr val="404040"/>
                </a:solidFill>
                <a:effectLst/>
                <a:latin typeface="Inter"/>
              </a:rPr>
              <a:t>A failed rocket can travel 15-20 km in seconds, posing potential dangers to nearby populated areas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553825" y="6462135"/>
            <a:ext cx="638175" cy="401638"/>
          </a:xfrm>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by Site</a:t>
            </a:r>
          </a:p>
        </p:txBody>
      </p:sp>
      <p:pic>
        <p:nvPicPr>
          <p:cNvPr id="4" name="Imagem 3">
            <a:extLst>
              <a:ext uri="{FF2B5EF4-FFF2-40B4-BE49-F238E27FC236}">
                <a16:creationId xmlns:a16="http://schemas.microsoft.com/office/drawing/2014/main" id="{33CFD4CC-1717-A5E9-6AFA-CE10AE2499D3}"/>
              </a:ext>
            </a:extLst>
          </p:cNvPr>
          <p:cNvPicPr>
            <a:picLocks noChangeAspect="1"/>
          </p:cNvPicPr>
          <p:nvPr/>
        </p:nvPicPr>
        <p:blipFill>
          <a:blip r:embed="rId3"/>
          <a:stretch>
            <a:fillRect/>
          </a:stretch>
        </p:blipFill>
        <p:spPr>
          <a:xfrm>
            <a:off x="912737" y="1462316"/>
            <a:ext cx="10366525" cy="2312155"/>
          </a:xfrm>
          <a:prstGeom prst="rect">
            <a:avLst/>
          </a:prstGeom>
        </p:spPr>
      </p:pic>
      <p:sp>
        <p:nvSpPr>
          <p:cNvPr id="7" name="CaixaDeTexto 6">
            <a:extLst>
              <a:ext uri="{FF2B5EF4-FFF2-40B4-BE49-F238E27FC236}">
                <a16:creationId xmlns:a16="http://schemas.microsoft.com/office/drawing/2014/main" id="{9BC3494A-3F85-2B1E-B53E-A75A84E652D5}"/>
              </a:ext>
            </a:extLst>
          </p:cNvPr>
          <p:cNvSpPr txBox="1"/>
          <p:nvPr/>
        </p:nvSpPr>
        <p:spPr>
          <a:xfrm>
            <a:off x="912737" y="4181391"/>
            <a:ext cx="3554488" cy="2185214"/>
          </a:xfrm>
          <a:prstGeom prst="rect">
            <a:avLst/>
          </a:prstGeom>
          <a:noFill/>
        </p:spPr>
        <p:txBody>
          <a:bodyPr wrap="square">
            <a:spAutoFit/>
          </a:bodyPr>
          <a:lstStyle/>
          <a:p>
            <a:pPr algn="l">
              <a:spcBef>
                <a:spcPts val="600"/>
              </a:spcBef>
              <a:spcAft>
                <a:spcPts val="600"/>
              </a:spcAft>
              <a:buNone/>
            </a:pPr>
            <a:r>
              <a:rPr lang="pt-BR" sz="2400" b="1" i="0" dirty="0">
                <a:solidFill>
                  <a:srgbClr val="404040"/>
                </a:solidFill>
                <a:effectLst/>
              </a:rPr>
              <a:t>Top </a:t>
            </a:r>
            <a:r>
              <a:rPr lang="pt-BR" sz="2400" b="1" i="0" dirty="0" err="1">
                <a:solidFill>
                  <a:srgbClr val="404040"/>
                </a:solidFill>
                <a:effectLst/>
              </a:rPr>
              <a:t>Performing</a:t>
            </a:r>
            <a:r>
              <a:rPr lang="pt-BR" sz="2400" b="1" i="0" dirty="0">
                <a:solidFill>
                  <a:srgbClr val="404040"/>
                </a:solidFill>
                <a:effectLst/>
              </a:rPr>
              <a:t> Sites:</a:t>
            </a:r>
            <a:endParaRPr lang="pt-BR" sz="2400" b="0" i="0" dirty="0">
              <a:solidFill>
                <a:srgbClr val="404040"/>
              </a:solidFill>
              <a:effectLst/>
            </a:endParaRPr>
          </a:p>
          <a:p>
            <a:pPr algn="l">
              <a:spcBef>
                <a:spcPts val="600"/>
              </a:spcBef>
              <a:spcAft>
                <a:spcPts val="600"/>
              </a:spcAft>
              <a:buFont typeface="Arial" panose="020B0604020202020204" pitchFamily="34" charset="0"/>
              <a:buChar char="•"/>
            </a:pPr>
            <a:r>
              <a:rPr lang="pt-BR" b="1" i="0" dirty="0">
                <a:solidFill>
                  <a:srgbClr val="404040"/>
                </a:solidFill>
                <a:effectLst/>
              </a:rPr>
              <a:t> KSC LC-39A</a:t>
            </a:r>
            <a:endParaRPr lang="pt-BR" b="0" i="0" dirty="0">
              <a:solidFill>
                <a:srgbClr val="404040"/>
              </a:solidFill>
              <a:effectLst/>
            </a:endParaRPr>
          </a:p>
          <a:p>
            <a:pPr algn="l">
              <a:spcBef>
                <a:spcPts val="600"/>
              </a:spcBef>
              <a:spcAft>
                <a:spcPts val="600"/>
              </a:spcAft>
              <a:buFont typeface="Arial" panose="020B0604020202020204" pitchFamily="34" charset="0"/>
              <a:buChar char="•"/>
            </a:pPr>
            <a:r>
              <a:rPr lang="pt-BR" b="1" i="0" dirty="0">
                <a:solidFill>
                  <a:srgbClr val="404040"/>
                </a:solidFill>
                <a:effectLst/>
              </a:rPr>
              <a:t> CCAFS SLC-40</a:t>
            </a:r>
            <a:endParaRPr lang="pt-BR" b="0" i="0" dirty="0">
              <a:solidFill>
                <a:srgbClr val="404040"/>
              </a:solidFill>
              <a:effectLst/>
            </a:endParaRPr>
          </a:p>
          <a:p>
            <a:pPr algn="l">
              <a:spcBef>
                <a:spcPts val="600"/>
              </a:spcBef>
              <a:spcAft>
                <a:spcPts val="600"/>
              </a:spcAft>
              <a:buFont typeface="Arial" panose="020B0604020202020204" pitchFamily="34" charset="0"/>
              <a:buChar char="•"/>
            </a:pPr>
            <a:r>
              <a:rPr lang="pt-BR" b="1" i="0" dirty="0">
                <a:solidFill>
                  <a:srgbClr val="404040"/>
                </a:solidFill>
                <a:effectLst/>
              </a:rPr>
              <a:t> VAFB SLC-4E</a:t>
            </a:r>
            <a:endParaRPr lang="pt-BR" b="0" i="0" dirty="0">
              <a:solidFill>
                <a:srgbClr val="404040"/>
              </a:solidFill>
              <a:effectLst/>
            </a:endParaRPr>
          </a:p>
          <a:p>
            <a:pPr algn="l">
              <a:spcBef>
                <a:spcPts val="600"/>
              </a:spcBef>
              <a:spcAft>
                <a:spcPts val="600"/>
              </a:spcAft>
              <a:buFont typeface="Arial" panose="020B0604020202020204" pitchFamily="34" charset="0"/>
              <a:buChar char="•"/>
            </a:pPr>
            <a:r>
              <a:rPr lang="pt-BR" b="1" i="0" dirty="0">
                <a:solidFill>
                  <a:srgbClr val="404040"/>
                </a:solidFill>
                <a:effectLst/>
              </a:rPr>
              <a:t> CCAFS LC-40</a:t>
            </a:r>
            <a:endParaRPr lang="pt-BR" b="0" i="0" dirty="0">
              <a:solidFill>
                <a:srgbClr val="404040"/>
              </a:solidFill>
              <a:effectLst/>
            </a:endParaRPr>
          </a:p>
        </p:txBody>
      </p:sp>
      <p:sp>
        <p:nvSpPr>
          <p:cNvPr id="10" name="CaixaDeTexto 9">
            <a:extLst>
              <a:ext uri="{FF2B5EF4-FFF2-40B4-BE49-F238E27FC236}">
                <a16:creationId xmlns:a16="http://schemas.microsoft.com/office/drawing/2014/main" id="{F669E53B-3DEB-1BF7-F9FA-9547C093F8A3}"/>
              </a:ext>
            </a:extLst>
          </p:cNvPr>
          <p:cNvSpPr txBox="1"/>
          <p:nvPr/>
        </p:nvSpPr>
        <p:spPr>
          <a:xfrm>
            <a:off x="5438775" y="4186953"/>
            <a:ext cx="6115050" cy="1107996"/>
          </a:xfrm>
          <a:prstGeom prst="rect">
            <a:avLst/>
          </a:prstGeom>
          <a:noFill/>
        </p:spPr>
        <p:txBody>
          <a:bodyPr wrap="square">
            <a:spAutoFit/>
          </a:bodyPr>
          <a:lstStyle/>
          <a:p>
            <a:pPr algn="l">
              <a:buNone/>
            </a:pPr>
            <a:r>
              <a:rPr lang="en-US" sz="2400" b="1" i="0" dirty="0">
                <a:solidFill>
                  <a:srgbClr val="404040"/>
                </a:solidFill>
                <a:effectLst/>
              </a:rPr>
              <a:t>Key Insight:</a:t>
            </a:r>
            <a:endParaRPr lang="en-US" sz="2400" b="0" i="0" dirty="0">
              <a:solidFill>
                <a:srgbClr val="404040"/>
              </a:solidFill>
              <a:effectLst/>
            </a:endParaRPr>
          </a:p>
          <a:p>
            <a:pPr algn="l">
              <a:buFont typeface="Arial" panose="020B0604020202020204" pitchFamily="34" charset="0"/>
              <a:buChar char="•"/>
            </a:pPr>
            <a:r>
              <a:rPr lang="en-US" sz="2400" b="1" i="0" dirty="0">
                <a:solidFill>
                  <a:srgbClr val="404040"/>
                </a:solidFill>
                <a:effectLst/>
              </a:rPr>
              <a:t> </a:t>
            </a:r>
            <a:r>
              <a:rPr lang="en-US" b="1" i="0" dirty="0">
                <a:solidFill>
                  <a:srgbClr val="404040"/>
                </a:solidFill>
                <a:effectLst/>
              </a:rPr>
              <a:t>KSC LC-39A</a:t>
            </a:r>
            <a:r>
              <a:rPr lang="en-US" b="0" i="0" dirty="0">
                <a:solidFill>
                  <a:srgbClr val="404040"/>
                </a:solidFill>
                <a:effectLst/>
              </a:rPr>
              <a:t> leads with the highest number of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448800" y="6456362"/>
            <a:ext cx="2743200" cy="401638"/>
          </a:xfrm>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353340" y="1639955"/>
            <a:ext cx="7732164" cy="49168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n-lt"/>
              </a:rPr>
              <a:t>Project background and context</a:t>
            </a:r>
          </a:p>
          <a:p>
            <a:pPr marL="360000" indent="0" algn="just">
              <a:lnSpc>
                <a:spcPct val="100000"/>
              </a:lnSpc>
              <a:spcBef>
                <a:spcPts val="1400"/>
              </a:spcBef>
              <a:spcAft>
                <a:spcPts val="1200"/>
              </a:spcAft>
              <a:buNone/>
            </a:pPr>
            <a:r>
              <a:rPr lang="en-US" sz="1800" b="0" i="0" dirty="0">
                <a:solidFill>
                  <a:srgbClr val="404040"/>
                </a:solidFill>
                <a:effectLst/>
                <a:latin typeface="+mn-lt"/>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endParaRPr lang="en-US" sz="1800" dirty="0">
              <a:solidFill>
                <a:schemeClr val="accent3">
                  <a:lumMod val="25000"/>
                </a:schemeClr>
              </a:solidFill>
              <a:latin typeface="+mn-lt"/>
            </a:endParaRPr>
          </a:p>
          <a:p>
            <a:pPr>
              <a:spcBef>
                <a:spcPts val="1400"/>
              </a:spcBef>
            </a:pPr>
            <a:r>
              <a:rPr lang="en-US" sz="2200" dirty="0">
                <a:solidFill>
                  <a:schemeClr val="accent3">
                    <a:lumMod val="25000"/>
                  </a:schemeClr>
                </a:solidFill>
                <a:latin typeface="+mn-lt"/>
              </a:rPr>
              <a:t>Questions to be answered</a:t>
            </a:r>
          </a:p>
          <a:p>
            <a:pPr marL="360000" algn="l">
              <a:spcAft>
                <a:spcPts val="600"/>
              </a:spcAft>
              <a:buFont typeface="Arial" panose="020B0604020202020204" pitchFamily="34" charset="0"/>
              <a:buChar char="•"/>
            </a:pPr>
            <a:r>
              <a:rPr lang="en-US" sz="1800" b="0" i="0" dirty="0">
                <a:solidFill>
                  <a:srgbClr val="404040"/>
                </a:solidFill>
                <a:effectLst/>
                <a:latin typeface="+mn-lt"/>
              </a:rPr>
              <a:t>How do variables such as payload mass, launch site, number of flights, and orbits affect the success of the first stage landing?</a:t>
            </a:r>
          </a:p>
          <a:p>
            <a:pPr marL="360000" algn="l">
              <a:spcBef>
                <a:spcPts val="300"/>
              </a:spcBef>
              <a:spcAft>
                <a:spcPts val="600"/>
              </a:spcAft>
              <a:buFont typeface="Arial" panose="020B0604020202020204" pitchFamily="34" charset="0"/>
              <a:buChar char="•"/>
            </a:pPr>
            <a:r>
              <a:rPr lang="en-US" sz="1800" b="0" i="0" dirty="0">
                <a:solidFill>
                  <a:srgbClr val="404040"/>
                </a:solidFill>
                <a:effectLst/>
                <a:latin typeface="+mn-lt"/>
              </a:rPr>
              <a:t>Does the rate of successful landings increase over the years?</a:t>
            </a:r>
          </a:p>
          <a:p>
            <a:pPr marL="360000" algn="l">
              <a:spcBef>
                <a:spcPts val="300"/>
              </a:spcBef>
              <a:buFont typeface="Arial" panose="020B0604020202020204" pitchFamily="34" charset="0"/>
              <a:buChar char="•"/>
            </a:pPr>
            <a:r>
              <a:rPr lang="en-US" sz="1800" b="0" i="0" dirty="0">
                <a:solidFill>
                  <a:srgbClr val="404040"/>
                </a:solidFill>
                <a:effectLst/>
                <a:latin typeface="+mn-lt"/>
              </a:rPr>
              <a:t>What is the best algorithm that can be used for binary classification in this case?</a:t>
            </a:r>
          </a:p>
          <a:p>
            <a:pPr>
              <a:spcBef>
                <a:spcPts val="1400"/>
              </a:spcBef>
            </a:pPr>
            <a:endParaRPr lang="en-US" sz="2200" dirty="0">
              <a:solidFill>
                <a:schemeClr val="accent3">
                  <a:lumMod val="25000"/>
                </a:schemeClr>
              </a:solidFill>
              <a:latin typeface="+mn-lt"/>
            </a:endParaRPr>
          </a:p>
        </p:txBody>
      </p:sp>
      <p:pic>
        <p:nvPicPr>
          <p:cNvPr id="3" name="Imagem 2">
            <a:extLst>
              <a:ext uri="{FF2B5EF4-FFF2-40B4-BE49-F238E27FC236}">
                <a16:creationId xmlns:a16="http://schemas.microsoft.com/office/drawing/2014/main" id="{7ECC21CE-72A3-AC3B-C189-DFBAB64F116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28068" y="1402485"/>
            <a:ext cx="3525272" cy="5154336"/>
          </a:xfrm>
          <a:prstGeom prst="rect">
            <a:avLst/>
          </a:prstGeom>
          <a:effectLst>
            <a:outerShdw sx="1000" sy="1000" algn="ctr" rotWithShape="0">
              <a:srgbClr val="000000"/>
            </a:outerShdw>
          </a:effec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63374" y="6456362"/>
            <a:ext cx="428625" cy="401638"/>
          </a:xfrm>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Imagem 3">
            <a:extLst>
              <a:ext uri="{FF2B5EF4-FFF2-40B4-BE49-F238E27FC236}">
                <a16:creationId xmlns:a16="http://schemas.microsoft.com/office/drawing/2014/main" id="{D5924EA0-D6E0-069F-EF94-4D503EF4E192}"/>
              </a:ext>
            </a:extLst>
          </p:cNvPr>
          <p:cNvPicPr>
            <a:picLocks noChangeAspect="1"/>
          </p:cNvPicPr>
          <p:nvPr/>
        </p:nvPicPr>
        <p:blipFill>
          <a:blip r:embed="rId3"/>
          <a:stretch>
            <a:fillRect/>
          </a:stretch>
        </p:blipFill>
        <p:spPr>
          <a:xfrm>
            <a:off x="0" y="1391704"/>
            <a:ext cx="12192000" cy="3141142"/>
          </a:xfrm>
          <a:prstGeom prst="rect">
            <a:avLst/>
          </a:prstGeom>
        </p:spPr>
      </p:pic>
      <p:sp>
        <p:nvSpPr>
          <p:cNvPr id="7" name="CaixaDeTexto 6">
            <a:extLst>
              <a:ext uri="{FF2B5EF4-FFF2-40B4-BE49-F238E27FC236}">
                <a16:creationId xmlns:a16="http://schemas.microsoft.com/office/drawing/2014/main" id="{A7199AE9-188D-42B9-7B08-16436DF99381}"/>
              </a:ext>
            </a:extLst>
          </p:cNvPr>
          <p:cNvSpPr txBox="1"/>
          <p:nvPr/>
        </p:nvSpPr>
        <p:spPr>
          <a:xfrm>
            <a:off x="770011" y="4827659"/>
            <a:ext cx="3992489" cy="1754326"/>
          </a:xfrm>
          <a:prstGeom prst="rect">
            <a:avLst/>
          </a:prstGeom>
          <a:noFill/>
        </p:spPr>
        <p:txBody>
          <a:bodyPr wrap="square">
            <a:spAutoFit/>
          </a:bodyPr>
          <a:lstStyle/>
          <a:p>
            <a:pPr algn="l">
              <a:spcBef>
                <a:spcPts val="600"/>
              </a:spcBef>
              <a:spcAft>
                <a:spcPts val="600"/>
              </a:spcAft>
              <a:buNone/>
            </a:pPr>
            <a:r>
              <a:rPr lang="en-US" sz="2400" b="1" i="0" dirty="0">
                <a:solidFill>
                  <a:srgbClr val="404040"/>
                </a:solidFill>
                <a:effectLst/>
              </a:rPr>
              <a:t>KSC LC-39A Performance</a:t>
            </a:r>
            <a:r>
              <a:rPr lang="en-US" b="1" i="0" dirty="0">
                <a:solidFill>
                  <a:srgbClr val="404040"/>
                </a:solidFill>
                <a:effectLst/>
              </a:rPr>
              <a:t>:</a:t>
            </a:r>
            <a:endParaRPr lang="en-US" b="0" i="0" dirty="0">
              <a:solidFill>
                <a:srgbClr val="404040"/>
              </a:solidFill>
              <a:effectLst/>
            </a:endParaRPr>
          </a:p>
          <a:p>
            <a:pPr algn="l">
              <a:spcBef>
                <a:spcPts val="600"/>
              </a:spcBef>
              <a:spcAft>
                <a:spcPts val="600"/>
              </a:spcAft>
              <a:buFont typeface="Arial" panose="020B0604020202020204" pitchFamily="34" charset="0"/>
              <a:buChar char="•"/>
            </a:pPr>
            <a:r>
              <a:rPr lang="en-US" b="1" i="0" dirty="0">
                <a:solidFill>
                  <a:srgbClr val="404040"/>
                </a:solidFill>
                <a:effectLst/>
              </a:rPr>
              <a:t> Success Rate:</a:t>
            </a:r>
            <a:r>
              <a:rPr lang="en-US" b="0" i="0" dirty="0">
                <a:solidFill>
                  <a:srgbClr val="404040"/>
                </a:solidFill>
                <a:effectLst/>
              </a:rPr>
              <a:t> 76.9%</a:t>
            </a:r>
          </a:p>
          <a:p>
            <a:pPr algn="l">
              <a:spcBef>
                <a:spcPts val="600"/>
              </a:spcBef>
              <a:spcAft>
                <a:spcPts val="600"/>
              </a:spcAft>
              <a:buFont typeface="Arial" panose="020B0604020202020204" pitchFamily="34" charset="0"/>
              <a:buChar char="•"/>
            </a:pPr>
            <a:r>
              <a:rPr lang="en-US" b="1" i="0" dirty="0">
                <a:solidFill>
                  <a:srgbClr val="404040"/>
                </a:solidFill>
                <a:effectLst/>
              </a:rPr>
              <a:t> Successful Landings:</a:t>
            </a:r>
            <a:r>
              <a:rPr lang="en-US" b="0" i="0" dirty="0">
                <a:solidFill>
                  <a:srgbClr val="404040"/>
                </a:solidFill>
                <a:effectLst/>
              </a:rPr>
              <a:t> 10</a:t>
            </a:r>
          </a:p>
          <a:p>
            <a:pPr algn="l">
              <a:spcBef>
                <a:spcPts val="600"/>
              </a:spcBef>
              <a:spcAft>
                <a:spcPts val="600"/>
              </a:spcAft>
              <a:buFont typeface="Arial" panose="020B0604020202020204" pitchFamily="34" charset="0"/>
              <a:buChar char="•"/>
            </a:pPr>
            <a:r>
              <a:rPr lang="en-US" b="1" i="0" dirty="0">
                <a:solidFill>
                  <a:srgbClr val="404040"/>
                </a:solidFill>
                <a:effectLst/>
              </a:rPr>
              <a:t> Failed Landings:</a:t>
            </a:r>
            <a:r>
              <a:rPr lang="en-US" b="0" i="0" dirty="0">
                <a:solidFill>
                  <a:srgbClr val="404040"/>
                </a:solidFill>
                <a:effectLst/>
              </a:rPr>
              <a:t> 3</a:t>
            </a:r>
          </a:p>
        </p:txBody>
      </p:sp>
      <p:sp>
        <p:nvSpPr>
          <p:cNvPr id="10" name="CaixaDeTexto 9">
            <a:extLst>
              <a:ext uri="{FF2B5EF4-FFF2-40B4-BE49-F238E27FC236}">
                <a16:creationId xmlns:a16="http://schemas.microsoft.com/office/drawing/2014/main" id="{5C0B36DB-59F3-9736-9C1D-813757D226D6}"/>
              </a:ext>
            </a:extLst>
          </p:cNvPr>
          <p:cNvSpPr txBox="1"/>
          <p:nvPr/>
        </p:nvSpPr>
        <p:spPr>
          <a:xfrm>
            <a:off x="4648200" y="4827659"/>
            <a:ext cx="6115050" cy="1169551"/>
          </a:xfrm>
          <a:prstGeom prst="rect">
            <a:avLst/>
          </a:prstGeom>
          <a:noFill/>
        </p:spPr>
        <p:txBody>
          <a:bodyPr wrap="square">
            <a:spAutoFit/>
          </a:bodyPr>
          <a:lstStyle/>
          <a:p>
            <a:pPr algn="l">
              <a:spcBef>
                <a:spcPts val="600"/>
              </a:spcBef>
              <a:spcAft>
                <a:spcPts val="600"/>
              </a:spcAft>
              <a:buNone/>
            </a:pPr>
            <a:r>
              <a:rPr lang="en-US" sz="2400" b="1" i="0" dirty="0">
                <a:solidFill>
                  <a:srgbClr val="404040"/>
                </a:solidFill>
                <a:effectLst/>
              </a:rPr>
              <a:t>Key Insight:</a:t>
            </a:r>
            <a:endParaRPr lang="en-US" sz="2400" b="0" i="0" dirty="0">
              <a:solidFill>
                <a:srgbClr val="404040"/>
              </a:solidFill>
              <a:effectLst/>
            </a:endParaRPr>
          </a:p>
          <a:p>
            <a:pPr algn="l">
              <a:spcBef>
                <a:spcPts val="600"/>
              </a:spcBef>
              <a:spcAft>
                <a:spcPts val="600"/>
              </a:spcAft>
              <a:buFont typeface="Arial" panose="020B0604020202020204" pitchFamily="34" charset="0"/>
              <a:buChar char="•"/>
            </a:pPr>
            <a:r>
              <a:rPr lang="en-US" b="1" i="0" dirty="0">
                <a:solidFill>
                  <a:srgbClr val="404040"/>
                </a:solidFill>
                <a:effectLst/>
              </a:rPr>
              <a:t> KSC LC-39A</a:t>
            </a:r>
            <a:r>
              <a:rPr lang="en-US" b="0" i="0" dirty="0">
                <a:solidFill>
                  <a:srgbClr val="404040"/>
                </a:solidFill>
                <a:effectLst/>
              </a:rPr>
              <a:t> boasts the highest launch success rate among all sites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6224" y="6456362"/>
            <a:ext cx="485775" cy="401638"/>
          </a:xfrm>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7" name="Imagem 6">
            <a:extLst>
              <a:ext uri="{FF2B5EF4-FFF2-40B4-BE49-F238E27FC236}">
                <a16:creationId xmlns:a16="http://schemas.microsoft.com/office/drawing/2014/main" id="{7852D62C-F499-C005-2440-93885492EE1C}"/>
              </a:ext>
            </a:extLst>
          </p:cNvPr>
          <p:cNvPicPr>
            <a:picLocks noChangeAspect="1"/>
          </p:cNvPicPr>
          <p:nvPr/>
        </p:nvPicPr>
        <p:blipFill>
          <a:blip r:embed="rId3"/>
          <a:stretch>
            <a:fillRect/>
          </a:stretch>
        </p:blipFill>
        <p:spPr>
          <a:xfrm>
            <a:off x="770011" y="4131938"/>
            <a:ext cx="6544588" cy="2324424"/>
          </a:xfrm>
          <a:prstGeom prst="rect">
            <a:avLst/>
          </a:prstGeom>
        </p:spPr>
      </p:pic>
      <p:pic>
        <p:nvPicPr>
          <p:cNvPr id="9" name="Imagem 8">
            <a:extLst>
              <a:ext uri="{FF2B5EF4-FFF2-40B4-BE49-F238E27FC236}">
                <a16:creationId xmlns:a16="http://schemas.microsoft.com/office/drawing/2014/main" id="{22CAB90A-AB67-4BDC-814D-D37560E877FD}"/>
              </a:ext>
            </a:extLst>
          </p:cNvPr>
          <p:cNvPicPr>
            <a:picLocks noChangeAspect="1"/>
          </p:cNvPicPr>
          <p:nvPr/>
        </p:nvPicPr>
        <p:blipFill>
          <a:blip r:embed="rId4"/>
          <a:stretch>
            <a:fillRect/>
          </a:stretch>
        </p:blipFill>
        <p:spPr>
          <a:xfrm>
            <a:off x="760484" y="1438080"/>
            <a:ext cx="6554115" cy="2343477"/>
          </a:xfrm>
          <a:prstGeom prst="rect">
            <a:avLst/>
          </a:prstGeom>
        </p:spPr>
      </p:pic>
      <p:sp>
        <p:nvSpPr>
          <p:cNvPr id="10" name="CaixaDeTexto 9">
            <a:extLst>
              <a:ext uri="{FF2B5EF4-FFF2-40B4-BE49-F238E27FC236}">
                <a16:creationId xmlns:a16="http://schemas.microsoft.com/office/drawing/2014/main" id="{D4303DA5-C1B5-7A96-5DD4-4C206FEAC376}"/>
              </a:ext>
            </a:extLst>
          </p:cNvPr>
          <p:cNvSpPr txBox="1"/>
          <p:nvPr/>
        </p:nvSpPr>
        <p:spPr>
          <a:xfrm>
            <a:off x="7705725" y="2941709"/>
            <a:ext cx="4486274" cy="1446550"/>
          </a:xfrm>
          <a:prstGeom prst="rect">
            <a:avLst/>
          </a:prstGeom>
          <a:noFill/>
        </p:spPr>
        <p:txBody>
          <a:bodyPr wrap="square">
            <a:spAutoFit/>
          </a:bodyPr>
          <a:lstStyle/>
          <a:p>
            <a:pPr algn="l">
              <a:spcBef>
                <a:spcPts val="600"/>
              </a:spcBef>
              <a:spcAft>
                <a:spcPts val="600"/>
              </a:spcAft>
              <a:buNone/>
            </a:pPr>
            <a:r>
              <a:rPr lang="en-US" sz="2400" b="1" i="0" dirty="0">
                <a:solidFill>
                  <a:srgbClr val="404040"/>
                </a:solidFill>
                <a:effectLst/>
              </a:rPr>
              <a:t>Key Insight:</a:t>
            </a:r>
            <a:endParaRPr lang="en-US" sz="2400" b="0" i="0" dirty="0">
              <a:solidFill>
                <a:srgbClr val="404040"/>
              </a:solidFill>
              <a:effectLst/>
            </a:endParaRPr>
          </a:p>
          <a:p>
            <a:pPr algn="l">
              <a:spcBef>
                <a:spcPts val="600"/>
              </a:spcBef>
              <a:spcAft>
                <a:spcPts val="600"/>
              </a:spcAft>
              <a:buFont typeface="Arial" panose="020B0604020202020204" pitchFamily="34" charset="0"/>
              <a:buChar char="•"/>
            </a:pPr>
            <a:r>
              <a:rPr lang="en-US" b="1" i="0" dirty="0">
                <a:solidFill>
                  <a:srgbClr val="404040"/>
                </a:solidFill>
                <a:effectLst/>
              </a:rPr>
              <a:t> </a:t>
            </a:r>
            <a:r>
              <a:rPr lang="en-US" i="0" dirty="0">
                <a:solidFill>
                  <a:srgbClr val="404040"/>
                </a:solidFill>
                <a:effectLst/>
              </a:rPr>
              <a:t>The chart indicates that payloads ranging from 2000 to 5500 kg achieve the highest success rates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601450" y="6456362"/>
            <a:ext cx="590550" cy="401638"/>
          </a:xfrm>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Analysis</a:t>
            </a:r>
            <a:endParaRPr lang="en-US" dirty="0">
              <a:solidFill>
                <a:srgbClr val="0B49CB"/>
              </a:solidFill>
            </a:endParaRPr>
          </a:p>
        </p:txBody>
      </p:sp>
      <p:pic>
        <p:nvPicPr>
          <p:cNvPr id="7" name="Imagem 6">
            <a:extLst>
              <a:ext uri="{FF2B5EF4-FFF2-40B4-BE49-F238E27FC236}">
                <a16:creationId xmlns:a16="http://schemas.microsoft.com/office/drawing/2014/main" id="{0C71C4BF-BFBA-8739-4A73-C68D4DE1673B}"/>
              </a:ext>
            </a:extLst>
          </p:cNvPr>
          <p:cNvPicPr>
            <a:picLocks noChangeAspect="1"/>
          </p:cNvPicPr>
          <p:nvPr/>
        </p:nvPicPr>
        <p:blipFill>
          <a:blip r:embed="rId3"/>
          <a:stretch>
            <a:fillRect/>
          </a:stretch>
        </p:blipFill>
        <p:spPr>
          <a:xfrm>
            <a:off x="150886" y="1550013"/>
            <a:ext cx="6670730" cy="4024674"/>
          </a:xfrm>
          <a:prstGeom prst="rect">
            <a:avLst/>
          </a:prstGeom>
        </p:spPr>
      </p:pic>
      <p:sp>
        <p:nvSpPr>
          <p:cNvPr id="10" name="CaixaDeTexto 9">
            <a:extLst>
              <a:ext uri="{FF2B5EF4-FFF2-40B4-BE49-F238E27FC236}">
                <a16:creationId xmlns:a16="http://schemas.microsoft.com/office/drawing/2014/main" id="{BBC5F7A7-2E06-AB61-B626-A39F34913421}"/>
              </a:ext>
            </a:extLst>
          </p:cNvPr>
          <p:cNvSpPr txBox="1"/>
          <p:nvPr/>
        </p:nvSpPr>
        <p:spPr>
          <a:xfrm>
            <a:off x="6851704" y="2074783"/>
            <a:ext cx="5189410" cy="2708434"/>
          </a:xfrm>
          <a:prstGeom prst="rect">
            <a:avLst/>
          </a:prstGeom>
          <a:noFill/>
        </p:spPr>
        <p:txBody>
          <a:bodyPr wrap="square">
            <a:spAutoFit/>
          </a:bodyPr>
          <a:lstStyle/>
          <a:p>
            <a:pPr algn="just">
              <a:spcBef>
                <a:spcPts val="600"/>
              </a:spcBef>
              <a:spcAft>
                <a:spcPts val="600"/>
              </a:spcAft>
              <a:buNone/>
            </a:pPr>
            <a:r>
              <a:rPr lang="en-US" sz="2400" b="1" i="0" dirty="0">
                <a:solidFill>
                  <a:srgbClr val="404040"/>
                </a:solidFill>
                <a:effectLst/>
              </a:rPr>
              <a:t>Conclusion:</a:t>
            </a:r>
            <a:endParaRPr lang="en-US" sz="2400" b="0" i="0" dirty="0">
              <a:solidFill>
                <a:srgbClr val="404040"/>
              </a:solidFill>
              <a:effectLst/>
            </a:endParaRPr>
          </a:p>
          <a:p>
            <a:pPr algn="just">
              <a:spcBef>
                <a:spcPts val="600"/>
              </a:spcBef>
              <a:spcAft>
                <a:spcPts val="600"/>
              </a:spcAft>
              <a:buFont typeface="Arial" panose="020B0604020202020204" pitchFamily="34" charset="0"/>
              <a:buChar char="•"/>
            </a:pPr>
            <a:r>
              <a:rPr lang="en-US" b="1" i="0" dirty="0">
                <a:solidFill>
                  <a:srgbClr val="404040"/>
                </a:solidFill>
                <a:effectLst/>
              </a:rPr>
              <a:t> KNN, Logistic Regression, and SVM</a:t>
            </a:r>
            <a:r>
              <a:rPr lang="en-US" b="0" i="0" dirty="0">
                <a:solidFill>
                  <a:srgbClr val="404040"/>
                </a:solidFill>
                <a:effectLst/>
              </a:rPr>
              <a:t> demonstrate balanced performance with similar train and test accuracies, making them reliable choices for this dataset.</a:t>
            </a:r>
          </a:p>
          <a:p>
            <a:pPr algn="just">
              <a:spcBef>
                <a:spcPts val="600"/>
              </a:spcBef>
              <a:spcAft>
                <a:spcPts val="600"/>
              </a:spcAft>
              <a:buFont typeface="Arial" panose="020B0604020202020204" pitchFamily="34" charset="0"/>
              <a:buChar char="•"/>
            </a:pPr>
            <a:r>
              <a:rPr lang="en-US" b="0" i="0" dirty="0">
                <a:solidFill>
                  <a:srgbClr val="404040"/>
                </a:solidFill>
                <a:effectLst/>
              </a:rPr>
              <a:t> The </a:t>
            </a:r>
            <a:r>
              <a:rPr lang="en-US" b="1" i="0" dirty="0">
                <a:solidFill>
                  <a:srgbClr val="404040"/>
                </a:solidFill>
                <a:effectLst/>
              </a:rPr>
              <a:t>Decision Tree</a:t>
            </a:r>
            <a:r>
              <a:rPr lang="en-US" b="0" i="0" dirty="0">
                <a:solidFill>
                  <a:srgbClr val="404040"/>
                </a:solidFill>
                <a:effectLst/>
              </a:rPr>
              <a:t> model, while achieving high train accuracy, shows signs of overfitting, as reflected in its lower test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677650" y="6456362"/>
            <a:ext cx="514350" cy="401638"/>
          </a:xfrm>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3B3502D4-9DCE-8E0A-1FDD-C6195B381A22}"/>
              </a:ext>
            </a:extLst>
          </p:cNvPr>
          <p:cNvPicPr>
            <a:picLocks noChangeAspect="1"/>
          </p:cNvPicPr>
          <p:nvPr/>
        </p:nvPicPr>
        <p:blipFill>
          <a:blip r:embed="rId3"/>
          <a:stretch>
            <a:fillRect/>
          </a:stretch>
        </p:blipFill>
        <p:spPr>
          <a:xfrm>
            <a:off x="0" y="1776967"/>
            <a:ext cx="5164064" cy="3747533"/>
          </a:xfrm>
          <a:prstGeom prst="rect">
            <a:avLst/>
          </a:prstGeom>
        </p:spPr>
      </p:pic>
      <p:sp>
        <p:nvSpPr>
          <p:cNvPr id="12" name="CaixaDeTexto 11">
            <a:extLst>
              <a:ext uri="{FF2B5EF4-FFF2-40B4-BE49-F238E27FC236}">
                <a16:creationId xmlns:a16="http://schemas.microsoft.com/office/drawing/2014/main" id="{A41B0165-A420-ACD2-DA3C-3B89FA9AB307}"/>
              </a:ext>
            </a:extLst>
          </p:cNvPr>
          <p:cNvSpPr txBox="1"/>
          <p:nvPr/>
        </p:nvSpPr>
        <p:spPr>
          <a:xfrm>
            <a:off x="5362575" y="1628497"/>
            <a:ext cx="6115050" cy="2800767"/>
          </a:xfrm>
          <a:prstGeom prst="rect">
            <a:avLst/>
          </a:prstGeom>
          <a:noFill/>
        </p:spPr>
        <p:txBody>
          <a:bodyPr wrap="square">
            <a:spAutoFit/>
          </a:bodyPr>
          <a:lstStyle/>
          <a:p>
            <a:pPr algn="l">
              <a:spcBef>
                <a:spcPts val="600"/>
              </a:spcBef>
              <a:spcAft>
                <a:spcPts val="600"/>
              </a:spcAft>
              <a:buNone/>
            </a:pPr>
            <a:r>
              <a:rPr lang="en-US" b="1" i="0" dirty="0">
                <a:solidFill>
                  <a:srgbClr val="404040"/>
                </a:solidFill>
                <a:effectLst/>
              </a:rPr>
              <a:t>Key Insights:</a:t>
            </a:r>
            <a:endParaRPr lang="en-US" b="0" i="0" dirty="0">
              <a:solidFill>
                <a:srgbClr val="404040"/>
              </a:solidFill>
              <a:effectLst/>
            </a:endParaRPr>
          </a:p>
          <a:p>
            <a:pPr algn="l">
              <a:spcBef>
                <a:spcPts val="600"/>
              </a:spcBef>
              <a:spcAft>
                <a:spcPts val="600"/>
              </a:spcAft>
              <a:buFont typeface="Arial" panose="020B0604020202020204" pitchFamily="34" charset="0"/>
              <a:buChar char="•"/>
            </a:pPr>
            <a:r>
              <a:rPr lang="en-US" b="1" i="0" dirty="0">
                <a:solidFill>
                  <a:srgbClr val="404040"/>
                </a:solidFill>
                <a:effectLst/>
              </a:rPr>
              <a:t> SVM Model Performance:</a:t>
            </a:r>
            <a:endParaRPr lang="en-US" b="0" i="0" dirty="0">
              <a:solidFill>
                <a:srgbClr val="404040"/>
              </a:solidFill>
              <a:effectLst/>
            </a:endParaRPr>
          </a:p>
          <a:p>
            <a:pPr marL="742950" lvl="1" indent="-285750" algn="just">
              <a:spcBef>
                <a:spcPts val="600"/>
              </a:spcBef>
              <a:spcAft>
                <a:spcPts val="600"/>
              </a:spcAft>
              <a:buFont typeface="Arial" panose="020B0604020202020204" pitchFamily="34" charset="0"/>
              <a:buChar char="•"/>
            </a:pPr>
            <a:r>
              <a:rPr lang="en-US" b="0" i="0" dirty="0">
                <a:solidFill>
                  <a:srgbClr val="404040"/>
                </a:solidFill>
                <a:effectLst/>
              </a:rPr>
              <a:t>The SVM model is identified as the best-performing model based on its confusion matrix</a:t>
            </a:r>
          </a:p>
          <a:p>
            <a:pPr algn="just">
              <a:spcBef>
                <a:spcPts val="600"/>
              </a:spcBef>
              <a:spcAft>
                <a:spcPts val="600"/>
              </a:spcAft>
              <a:buFont typeface="Arial" panose="020B0604020202020204" pitchFamily="34" charset="0"/>
              <a:buChar char="•"/>
            </a:pPr>
            <a:r>
              <a:rPr lang="en-US" b="1" i="0" dirty="0">
                <a:solidFill>
                  <a:srgbClr val="404040"/>
                </a:solidFill>
                <a:effectLst/>
              </a:rPr>
              <a:t> Classification Results:</a:t>
            </a:r>
            <a:endParaRPr lang="en-US" b="0" i="0" dirty="0">
              <a:solidFill>
                <a:srgbClr val="404040"/>
              </a:solidFill>
              <a:effectLst/>
            </a:endParaRPr>
          </a:p>
          <a:p>
            <a:pPr marL="742950" lvl="1" indent="-285750" algn="just">
              <a:spcBef>
                <a:spcPts val="600"/>
              </a:spcBef>
              <a:spcAft>
                <a:spcPts val="600"/>
              </a:spcAft>
              <a:buFont typeface="Arial" panose="020B0604020202020204" pitchFamily="34" charset="0"/>
              <a:buChar char="•"/>
            </a:pPr>
            <a:r>
              <a:rPr lang="en-US" b="1" i="0" dirty="0">
                <a:solidFill>
                  <a:srgbClr val="404040"/>
                </a:solidFill>
                <a:effectLst/>
              </a:rPr>
              <a:t>True Positives:</a:t>
            </a:r>
            <a:r>
              <a:rPr lang="en-US" b="0" i="0" dirty="0">
                <a:solidFill>
                  <a:srgbClr val="404040"/>
                </a:solidFill>
                <a:effectLst/>
              </a:rPr>
              <a:t> Fully classified</a:t>
            </a:r>
          </a:p>
          <a:p>
            <a:pPr marL="742950" lvl="1" indent="-285750" algn="just">
              <a:spcBef>
                <a:spcPts val="600"/>
              </a:spcBef>
              <a:spcAft>
                <a:spcPts val="600"/>
              </a:spcAft>
              <a:buFont typeface="Arial" panose="020B0604020202020204" pitchFamily="34" charset="0"/>
              <a:buChar char="•"/>
            </a:pPr>
            <a:r>
              <a:rPr lang="en-US" b="1" i="0" dirty="0">
                <a:solidFill>
                  <a:srgbClr val="404040"/>
                </a:solidFill>
                <a:effectLst/>
              </a:rPr>
              <a:t>True Negatives:</a:t>
            </a:r>
            <a:r>
              <a:rPr lang="en-US" b="0" i="0" dirty="0">
                <a:solidFill>
                  <a:srgbClr val="404040"/>
                </a:solidFill>
                <a:effectLst/>
              </a:rPr>
              <a:t> Partially classified</a:t>
            </a:r>
          </a:p>
        </p:txBody>
      </p:sp>
      <p:sp>
        <p:nvSpPr>
          <p:cNvPr id="14" name="CaixaDeTexto 13">
            <a:extLst>
              <a:ext uri="{FF2B5EF4-FFF2-40B4-BE49-F238E27FC236}">
                <a16:creationId xmlns:a16="http://schemas.microsoft.com/office/drawing/2014/main" id="{7EE16045-C791-8078-F20A-6BD55F1D2B9F}"/>
              </a:ext>
            </a:extLst>
          </p:cNvPr>
          <p:cNvSpPr txBox="1"/>
          <p:nvPr/>
        </p:nvSpPr>
        <p:spPr>
          <a:xfrm>
            <a:off x="5362575" y="4457283"/>
            <a:ext cx="6115050" cy="1354217"/>
          </a:xfrm>
          <a:prstGeom prst="rect">
            <a:avLst/>
          </a:prstGeom>
          <a:noFill/>
        </p:spPr>
        <p:txBody>
          <a:bodyPr wrap="square">
            <a:spAutoFit/>
          </a:bodyPr>
          <a:lstStyle/>
          <a:p>
            <a:pPr algn="l">
              <a:spcBef>
                <a:spcPts val="600"/>
              </a:spcBef>
              <a:spcAft>
                <a:spcPts val="600"/>
              </a:spcAft>
              <a:buNone/>
            </a:pPr>
            <a:r>
              <a:rPr lang="en-US" b="1" i="0" dirty="0">
                <a:solidFill>
                  <a:srgbClr val="404040"/>
                </a:solidFill>
                <a:effectLst/>
              </a:rPr>
              <a:t>Conclusion:</a:t>
            </a:r>
            <a:endParaRPr lang="en-US" b="0" i="0" dirty="0">
              <a:solidFill>
                <a:srgbClr val="404040"/>
              </a:solidFill>
              <a:effectLst/>
            </a:endParaRPr>
          </a:p>
          <a:p>
            <a:pPr algn="just">
              <a:spcBef>
                <a:spcPts val="600"/>
              </a:spcBef>
              <a:spcAft>
                <a:spcPts val="600"/>
              </a:spcAft>
              <a:buFont typeface="Arial" panose="020B0604020202020204" pitchFamily="34" charset="0"/>
              <a:buChar char="•"/>
            </a:pPr>
            <a:r>
              <a:rPr lang="en-US" b="0" i="0" dirty="0">
                <a:solidFill>
                  <a:srgbClr val="404040"/>
                </a:solidFill>
                <a:effectLst/>
              </a:rPr>
              <a:t> The SVM model demonstrates strong performance in classifying True Positives but requires improvement in fully classifying True Negatives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1639550" y="6456362"/>
            <a:ext cx="552450" cy="401638"/>
          </a:xfrm>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7" name="CaixaDeTexto 6">
            <a:extLst>
              <a:ext uri="{FF2B5EF4-FFF2-40B4-BE49-F238E27FC236}">
                <a16:creationId xmlns:a16="http://schemas.microsoft.com/office/drawing/2014/main" id="{5F983858-EC41-1864-5076-A37D26C2EC44}"/>
              </a:ext>
            </a:extLst>
          </p:cNvPr>
          <p:cNvSpPr txBox="1"/>
          <p:nvPr/>
        </p:nvSpPr>
        <p:spPr>
          <a:xfrm>
            <a:off x="770011" y="1333738"/>
            <a:ext cx="10650464" cy="4431983"/>
          </a:xfrm>
          <a:prstGeom prst="rect">
            <a:avLst/>
          </a:prstGeom>
          <a:noFill/>
        </p:spPr>
        <p:txBody>
          <a:bodyPr wrap="square">
            <a:spAutoFit/>
          </a:bodyPr>
          <a:lstStyle/>
          <a:p>
            <a:pPr algn="l">
              <a:spcAft>
                <a:spcPts val="300"/>
              </a:spcAft>
              <a:buFont typeface="Arial" panose="020B0604020202020204" pitchFamily="34" charset="0"/>
              <a:buChar char="•"/>
            </a:pPr>
            <a:r>
              <a:rPr lang="en-US" b="1" i="0" dirty="0">
                <a:solidFill>
                  <a:srgbClr val="404040"/>
                </a:solidFill>
                <a:effectLst/>
              </a:rPr>
              <a:t> Model Performance:</a:t>
            </a:r>
            <a:endParaRPr lang="en-US" b="0" i="0" dirty="0">
              <a:solidFill>
                <a:srgbClr val="404040"/>
              </a:solidFill>
              <a:effectLst/>
            </a:endParaRPr>
          </a:p>
          <a:p>
            <a:pPr marL="742950" lvl="1" indent="-285750" algn="l">
              <a:spcBef>
                <a:spcPts val="300"/>
              </a:spcBef>
              <a:buFont typeface="Arial" panose="020B0604020202020204" pitchFamily="34" charset="0"/>
              <a:buChar char="•"/>
            </a:pPr>
            <a:r>
              <a:rPr lang="en-US" b="0" i="0" dirty="0">
                <a:solidFill>
                  <a:srgbClr val="404040"/>
                </a:solidFill>
                <a:effectLst/>
              </a:rPr>
              <a:t>KNN, Logistic Regression, and SVM demonstrate balanced performance with similar train and test accuracies, making them reliable choices for this dataset</a:t>
            </a:r>
          </a:p>
          <a:p>
            <a:pPr marL="742950" lvl="1" indent="-285750" algn="l">
              <a:spcBef>
                <a:spcPts val="300"/>
              </a:spcBef>
              <a:buFont typeface="Arial" panose="020B0604020202020204" pitchFamily="34" charset="0"/>
              <a:buChar char="•"/>
            </a:pPr>
            <a:r>
              <a:rPr lang="en-US" b="0" i="0" dirty="0">
                <a:solidFill>
                  <a:srgbClr val="404040"/>
                </a:solidFill>
                <a:effectLst/>
              </a:rPr>
              <a:t>The Decision Tree model, while achieving high train accuracy, shows signs of overfitting, as reflected in its lower test accuracy</a:t>
            </a:r>
          </a:p>
          <a:p>
            <a:pPr algn="l">
              <a:spcBef>
                <a:spcPts val="300"/>
              </a:spcBef>
              <a:spcAft>
                <a:spcPts val="300"/>
              </a:spcAft>
              <a:buFont typeface="Arial" panose="020B0604020202020204" pitchFamily="34" charset="0"/>
              <a:buChar char="•"/>
            </a:pPr>
            <a:r>
              <a:rPr lang="en-US" b="1" i="0" dirty="0">
                <a:solidFill>
                  <a:srgbClr val="404040"/>
                </a:solidFill>
                <a:effectLst/>
              </a:rPr>
              <a:t> Launch Insights:</a:t>
            </a:r>
            <a:endParaRPr lang="en-US" b="0" i="0" dirty="0">
              <a:solidFill>
                <a:srgbClr val="404040"/>
              </a:solidFill>
              <a:effectLst/>
            </a:endParaRPr>
          </a:p>
          <a:p>
            <a:pPr marL="742950" lvl="1" indent="-285750" algn="l">
              <a:spcBef>
                <a:spcPts val="300"/>
              </a:spcBef>
              <a:buFont typeface="Arial" panose="020B0604020202020204" pitchFamily="34" charset="0"/>
              <a:buChar char="•"/>
            </a:pPr>
            <a:r>
              <a:rPr lang="en-US" b="0" i="0" dirty="0">
                <a:solidFill>
                  <a:srgbClr val="404040"/>
                </a:solidFill>
                <a:effectLst/>
              </a:rPr>
              <a:t>Launches with lower payload masses tend to have better success rates compared to those with larger payloads</a:t>
            </a:r>
          </a:p>
          <a:p>
            <a:pPr marL="742950" lvl="1" indent="-285750" algn="l">
              <a:spcBef>
                <a:spcPts val="300"/>
              </a:spcBef>
              <a:buFont typeface="Arial" panose="020B0604020202020204" pitchFamily="34" charset="0"/>
              <a:buChar char="•"/>
            </a:pPr>
            <a:r>
              <a:rPr lang="en-US" b="0" i="0" dirty="0">
                <a:solidFill>
                  <a:srgbClr val="404040"/>
                </a:solidFill>
                <a:effectLst/>
              </a:rPr>
              <a:t>Most launch sites are strategically located near the Equator and close to coastlines, optimizing launch efficiency and safety</a:t>
            </a:r>
          </a:p>
          <a:p>
            <a:pPr marL="742950" lvl="1" indent="-285750" algn="l">
              <a:spcBef>
                <a:spcPts val="300"/>
              </a:spcBef>
              <a:buFont typeface="Arial" panose="020B0604020202020204" pitchFamily="34" charset="0"/>
              <a:buChar char="•"/>
            </a:pPr>
            <a:r>
              <a:rPr lang="en-US" b="0" i="0" dirty="0">
                <a:solidFill>
                  <a:srgbClr val="404040"/>
                </a:solidFill>
                <a:effectLst/>
              </a:rPr>
              <a:t>Launch success rates have consistently improved over the years</a:t>
            </a:r>
          </a:p>
          <a:p>
            <a:pPr algn="l">
              <a:spcBef>
                <a:spcPts val="300"/>
              </a:spcBef>
              <a:spcAft>
                <a:spcPts val="300"/>
              </a:spcAft>
              <a:buFont typeface="Arial" panose="020B0604020202020204" pitchFamily="34" charset="0"/>
              <a:buChar char="•"/>
            </a:pPr>
            <a:r>
              <a:rPr lang="en-US" b="1" i="0" dirty="0">
                <a:solidFill>
                  <a:srgbClr val="404040"/>
                </a:solidFill>
                <a:effectLst/>
              </a:rPr>
              <a:t> Top Performers:</a:t>
            </a:r>
            <a:endParaRPr lang="en-US" b="0" i="0" dirty="0">
              <a:solidFill>
                <a:srgbClr val="404040"/>
              </a:solidFill>
              <a:effectLst/>
            </a:endParaRPr>
          </a:p>
          <a:p>
            <a:pPr marL="742950" lvl="1" indent="-285750" algn="l">
              <a:spcBef>
                <a:spcPts val="300"/>
              </a:spcBef>
              <a:buFont typeface="Arial" panose="020B0604020202020204" pitchFamily="34" charset="0"/>
              <a:buChar char="•"/>
            </a:pPr>
            <a:r>
              <a:rPr lang="en-US" b="1" i="0" dirty="0">
                <a:solidFill>
                  <a:srgbClr val="404040"/>
                </a:solidFill>
                <a:effectLst/>
              </a:rPr>
              <a:t>KSC LC-39A</a:t>
            </a:r>
            <a:r>
              <a:rPr lang="en-US" b="0" i="0" dirty="0">
                <a:solidFill>
                  <a:srgbClr val="404040"/>
                </a:solidFill>
                <a:effectLst/>
              </a:rPr>
              <a:t> stands out with the highest success rate among all launch sites.</a:t>
            </a:r>
          </a:p>
          <a:p>
            <a:pPr marL="742950" lvl="1" indent="-285750" algn="l">
              <a:spcBef>
                <a:spcPts val="300"/>
              </a:spcBef>
              <a:buFont typeface="Arial" panose="020B0604020202020204" pitchFamily="34" charset="0"/>
              <a:buChar char="•"/>
            </a:pPr>
            <a:r>
              <a:rPr lang="en-US" b="0" i="0" dirty="0">
                <a:solidFill>
                  <a:srgbClr val="404040"/>
                </a:solidFill>
                <a:effectLst/>
              </a:rPr>
              <a:t>Orbits </a:t>
            </a:r>
            <a:r>
              <a:rPr lang="en-US" b="1" i="0" dirty="0">
                <a:solidFill>
                  <a:srgbClr val="404040"/>
                </a:solidFill>
                <a:effectLst/>
              </a:rPr>
              <a:t>ES-L1, GEO, HEO, and SSO</a:t>
            </a:r>
            <a:r>
              <a:rPr lang="en-US" b="0" i="0" dirty="0">
                <a:solidFill>
                  <a:srgbClr val="404040"/>
                </a:solidFill>
                <a:effectLst/>
              </a:rPr>
              <a:t> achieve a perfect 100% success rate</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64824" y="1454227"/>
            <a:ext cx="10515600" cy="506016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200"/>
              </a:spcBef>
              <a:spcAft>
                <a:spcPts val="600"/>
              </a:spcAft>
            </a:pPr>
            <a:r>
              <a:rPr lang="en-US" sz="8800" dirty="0">
                <a:solidFill>
                  <a:schemeClr val="accent3">
                    <a:lumMod val="25000"/>
                  </a:schemeClr>
                </a:solidFill>
                <a:latin typeface="+mn-lt"/>
              </a:rPr>
              <a:t>Data collection methodology:</a:t>
            </a:r>
          </a:p>
          <a:p>
            <a:pPr lvl="1">
              <a:lnSpc>
                <a:spcPct val="120000"/>
              </a:lnSpc>
              <a:spcBef>
                <a:spcPts val="0"/>
              </a:spcBef>
            </a:pPr>
            <a:r>
              <a:rPr lang="en-US" sz="7600" dirty="0">
                <a:solidFill>
                  <a:schemeClr val="tx1"/>
                </a:solidFill>
                <a:latin typeface="+mn-lt"/>
              </a:rPr>
              <a:t>SpaceX API</a:t>
            </a:r>
          </a:p>
          <a:p>
            <a:pPr lvl="1">
              <a:lnSpc>
                <a:spcPct val="120000"/>
              </a:lnSpc>
              <a:spcBef>
                <a:spcPts val="0"/>
              </a:spcBef>
            </a:pPr>
            <a:r>
              <a:rPr lang="en-US" sz="7600" dirty="0">
                <a:solidFill>
                  <a:schemeClr val="tx1"/>
                </a:solidFill>
                <a:latin typeface="+mn-lt"/>
              </a:rPr>
              <a:t>Web Scraping from Wikipedia</a:t>
            </a:r>
          </a:p>
          <a:p>
            <a:pPr>
              <a:lnSpc>
                <a:spcPct val="120000"/>
              </a:lnSpc>
              <a:spcBef>
                <a:spcPts val="1400"/>
              </a:spcBef>
            </a:pPr>
            <a:r>
              <a:rPr lang="en-US" sz="8800" dirty="0">
                <a:solidFill>
                  <a:schemeClr val="accent3">
                    <a:lumMod val="25000"/>
                  </a:schemeClr>
                </a:solidFill>
                <a:latin typeface="+mn-lt"/>
              </a:rPr>
              <a:t>Perform data wrangling:</a:t>
            </a:r>
          </a:p>
          <a:p>
            <a:pPr lvl="1">
              <a:lnSpc>
                <a:spcPct val="120000"/>
              </a:lnSpc>
              <a:spcBef>
                <a:spcPts val="0"/>
              </a:spcBef>
            </a:pPr>
            <a:r>
              <a:rPr lang="en-US" sz="7600" dirty="0">
                <a:solidFill>
                  <a:schemeClr val="tx1"/>
                </a:solidFill>
                <a:latin typeface="+mn-lt"/>
              </a:rPr>
              <a:t>Filtering the data using Pandas and </a:t>
            </a:r>
            <a:r>
              <a:rPr lang="en-US" sz="7600" dirty="0" err="1">
                <a:solidFill>
                  <a:schemeClr val="tx1"/>
                </a:solidFill>
                <a:latin typeface="+mn-lt"/>
              </a:rPr>
              <a:t>Numpy</a:t>
            </a:r>
            <a:endParaRPr lang="en-US" sz="7600" dirty="0">
              <a:solidFill>
                <a:schemeClr val="tx1"/>
              </a:solidFill>
              <a:latin typeface="+mn-lt"/>
            </a:endParaRPr>
          </a:p>
          <a:p>
            <a:pPr lvl="1">
              <a:lnSpc>
                <a:spcPct val="120000"/>
              </a:lnSpc>
              <a:spcBef>
                <a:spcPts val="0"/>
              </a:spcBef>
            </a:pPr>
            <a:r>
              <a:rPr lang="en-US" sz="7600" dirty="0">
                <a:solidFill>
                  <a:schemeClr val="tx1"/>
                </a:solidFill>
                <a:latin typeface="+mn-lt"/>
              </a:rPr>
              <a:t>Dealing with missing values</a:t>
            </a:r>
          </a:p>
          <a:p>
            <a:pPr lvl="1">
              <a:lnSpc>
                <a:spcPct val="120000"/>
              </a:lnSpc>
              <a:spcBef>
                <a:spcPts val="0"/>
              </a:spcBef>
            </a:pPr>
            <a:r>
              <a:rPr lang="en-US" sz="7600" dirty="0">
                <a:solidFill>
                  <a:schemeClr val="tx1"/>
                </a:solidFill>
                <a:latin typeface="+mn-lt"/>
              </a:rPr>
              <a:t>Using One Hot Encoding to prepare data to binary classification</a:t>
            </a:r>
          </a:p>
          <a:p>
            <a:pPr>
              <a:lnSpc>
                <a:spcPct val="120000"/>
              </a:lnSpc>
              <a:spcBef>
                <a:spcPts val="1400"/>
              </a:spcBef>
            </a:pPr>
            <a:r>
              <a:rPr lang="en-US" sz="8800" dirty="0">
                <a:solidFill>
                  <a:schemeClr val="accent3">
                    <a:lumMod val="25000"/>
                  </a:schemeClr>
                </a:solidFill>
                <a:latin typeface="+mn-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n-lt"/>
              </a:rPr>
              <a:t>Perform interactive visual analytics using Folium and </a:t>
            </a:r>
            <a:r>
              <a:rPr lang="en-US" sz="8800" dirty="0" err="1">
                <a:solidFill>
                  <a:schemeClr val="accent3">
                    <a:lumMod val="25000"/>
                  </a:schemeClr>
                </a:solidFill>
                <a:latin typeface="+mn-lt"/>
              </a:rPr>
              <a:t>Plotly</a:t>
            </a:r>
            <a:r>
              <a:rPr lang="en-US" sz="8800" dirty="0">
                <a:solidFill>
                  <a:schemeClr val="accent3">
                    <a:lumMod val="25000"/>
                  </a:schemeClr>
                </a:solidFill>
                <a:latin typeface="+mn-lt"/>
              </a:rPr>
              <a:t> Dash</a:t>
            </a:r>
          </a:p>
          <a:p>
            <a:pPr>
              <a:lnSpc>
                <a:spcPct val="120000"/>
              </a:lnSpc>
              <a:spcBef>
                <a:spcPts val="1400"/>
              </a:spcBef>
            </a:pPr>
            <a:r>
              <a:rPr lang="en-US" sz="8800" dirty="0">
                <a:solidFill>
                  <a:schemeClr val="accent3">
                    <a:lumMod val="25000"/>
                  </a:schemeClr>
                </a:solidFill>
                <a:latin typeface="+mn-lt"/>
              </a:rPr>
              <a:t>Perform predictive analysis using classification models</a:t>
            </a:r>
          </a:p>
          <a:p>
            <a:pPr lvl="1">
              <a:lnSpc>
                <a:spcPct val="120000"/>
              </a:lnSpc>
              <a:spcBef>
                <a:spcPts val="1400"/>
              </a:spcBef>
            </a:pPr>
            <a:r>
              <a:rPr lang="en-US" sz="7600" dirty="0">
                <a:solidFill>
                  <a:schemeClr val="accent3">
                    <a:lumMod val="25000"/>
                  </a:schemeClr>
                </a:solidFill>
                <a:latin typeface="+mn-lt"/>
              </a:rPr>
              <a:t>Building, tuning and evaluation of classification models to ensure the best results</a:t>
            </a: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a:p>
            <a:pPr>
              <a:lnSpc>
                <a:spcPct val="100000"/>
              </a:lnSpc>
              <a:spcBef>
                <a:spcPts val="1400"/>
              </a:spcBef>
            </a:pPr>
            <a:endParaRPr lang="en-US" sz="2200" dirty="0">
              <a:solidFill>
                <a:schemeClr val="accent3">
                  <a:lumMod val="25000"/>
                </a:schemeClr>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9448800" y="6456362"/>
            <a:ext cx="2743200" cy="401638"/>
          </a:xfrm>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2024"/>
            <a:ext cx="10515600" cy="5420299"/>
          </a:xfrm>
          <a:prstGeom prst="rect">
            <a:avLst/>
          </a:prstGeom>
        </p:spPr>
        <p:txBody>
          <a:bodyPr/>
          <a:lstStyle/>
          <a:p>
            <a:pPr>
              <a:lnSpc>
                <a:spcPct val="100000"/>
              </a:lnSpc>
              <a:spcBef>
                <a:spcPts val="1400"/>
              </a:spcBef>
            </a:pPr>
            <a:r>
              <a:rPr lang="en-US" sz="2400" dirty="0">
                <a:solidFill>
                  <a:schemeClr val="accent3">
                    <a:lumMod val="25000"/>
                  </a:schemeClr>
                </a:solidFill>
              </a:rPr>
              <a:t>Data collection process was realized by a combination of API requests from SpaceX Rest API and Web Scraping data from Wikipedia</a:t>
            </a:r>
          </a:p>
          <a:p>
            <a:pPr>
              <a:lnSpc>
                <a:spcPct val="100000"/>
              </a:lnSpc>
              <a:spcBef>
                <a:spcPts val="1400"/>
              </a:spcBef>
            </a:pPr>
            <a:r>
              <a:rPr lang="en-US" sz="2000" dirty="0"/>
              <a:t>The API used is: </a:t>
            </a:r>
            <a:r>
              <a:rPr lang="en-MY" sz="2000" u="sng" dirty="0">
                <a:hlinkClick r:id="rId3"/>
              </a:rPr>
              <a:t>https://api.spacexdata.com/v4/rockets/</a:t>
            </a:r>
            <a:endParaRPr lang="en-MY" sz="2000" u="sng" dirty="0"/>
          </a:p>
          <a:p>
            <a:pPr>
              <a:lnSpc>
                <a:spcPct val="100000"/>
              </a:lnSpc>
              <a:spcBef>
                <a:spcPts val="1400"/>
              </a:spcBef>
            </a:pPr>
            <a:r>
              <a:rPr lang="en-MY" sz="2000" u="sng" dirty="0"/>
              <a:t>The data is scraped from: </a:t>
            </a:r>
            <a:r>
              <a:rPr lang="en-MY" sz="2000" dirty="0">
                <a:hlinkClick r:id="rId4"/>
              </a:rPr>
              <a:t>https://en.wikipedia.org/w/index.php?title=List_of_Falcon_9_and_Falcon_Heavy_launches&amp;oldid=1027686922</a:t>
            </a:r>
            <a:endParaRPr lang="en-MY" sz="2000" u="sng" dirty="0"/>
          </a:p>
          <a:p>
            <a:pPr>
              <a:lnSpc>
                <a:spcPct val="100000"/>
              </a:lnSpc>
              <a:spcBef>
                <a:spcPts val="1400"/>
              </a:spcBef>
            </a:pPr>
            <a:r>
              <a:rPr lang="en-US" sz="2000" dirty="0">
                <a:solidFill>
                  <a:schemeClr val="accent3">
                    <a:lumMod val="25000"/>
                  </a:schemeClr>
                </a:solidFill>
              </a:rPr>
              <a:t>Combining data collection from API requests and Wikipedia resulted in the columns:</a:t>
            </a:r>
          </a:p>
          <a:p>
            <a:pPr lvl="1">
              <a:lnSpc>
                <a:spcPct val="100000"/>
              </a:lnSpc>
              <a:spcBef>
                <a:spcPts val="1400"/>
              </a:spcBef>
            </a:pPr>
            <a:r>
              <a:rPr lang="en-US" sz="1800" dirty="0">
                <a:solidFill>
                  <a:schemeClr val="accent3">
                    <a:lumMod val="25000"/>
                  </a:schemeClr>
                </a:solidFill>
              </a:rPr>
              <a:t>Data from SpaceX API: </a:t>
            </a:r>
          </a:p>
          <a:p>
            <a:pPr marL="914400" lvl="2" indent="0">
              <a:lnSpc>
                <a:spcPct val="100000"/>
              </a:lnSpc>
              <a:spcBef>
                <a:spcPts val="1400"/>
              </a:spcBef>
              <a:buNone/>
            </a:pPr>
            <a:r>
              <a:rPr lang="pt-BR" sz="1600" dirty="0" err="1">
                <a:solidFill>
                  <a:schemeClr val="accent3">
                    <a:lumMod val="25000"/>
                  </a:schemeClr>
                </a:solidFill>
              </a:rPr>
              <a:t>FlightNumber</a:t>
            </a:r>
            <a:r>
              <a:rPr lang="pt-BR" sz="1600" dirty="0">
                <a:solidFill>
                  <a:schemeClr val="accent3">
                    <a:lumMod val="25000"/>
                  </a:schemeClr>
                </a:solidFill>
              </a:rPr>
              <a:t>, Date, </a:t>
            </a:r>
            <a:r>
              <a:rPr lang="pt-BR" sz="1600" dirty="0" err="1">
                <a:solidFill>
                  <a:schemeClr val="accent3">
                    <a:lumMod val="25000"/>
                  </a:schemeClr>
                </a:solidFill>
              </a:rPr>
              <a:t>BoosterVersion</a:t>
            </a:r>
            <a:r>
              <a:rPr lang="pt-BR" sz="1600" dirty="0">
                <a:solidFill>
                  <a:schemeClr val="accent3">
                    <a:lumMod val="25000"/>
                  </a:schemeClr>
                </a:solidFill>
              </a:rPr>
              <a:t>, </a:t>
            </a:r>
            <a:r>
              <a:rPr lang="pt-BR" sz="1600" dirty="0" err="1">
                <a:solidFill>
                  <a:schemeClr val="accent3">
                    <a:lumMod val="25000"/>
                  </a:schemeClr>
                </a:solidFill>
              </a:rPr>
              <a:t>PayloadMass</a:t>
            </a:r>
            <a:r>
              <a:rPr lang="pt-BR" sz="1600" dirty="0">
                <a:solidFill>
                  <a:schemeClr val="accent3">
                    <a:lumMod val="25000"/>
                  </a:schemeClr>
                </a:solidFill>
              </a:rPr>
              <a:t>, Orbit, </a:t>
            </a:r>
            <a:r>
              <a:rPr lang="pt-BR" sz="1600" dirty="0" err="1">
                <a:solidFill>
                  <a:schemeClr val="accent3">
                    <a:lumMod val="25000"/>
                  </a:schemeClr>
                </a:solidFill>
              </a:rPr>
              <a:t>LaunchSite</a:t>
            </a:r>
            <a:r>
              <a:rPr lang="pt-BR" sz="1600" dirty="0">
                <a:solidFill>
                  <a:schemeClr val="accent3">
                    <a:lumMod val="25000"/>
                  </a:schemeClr>
                </a:solidFill>
              </a:rPr>
              <a:t>, </a:t>
            </a:r>
            <a:r>
              <a:rPr lang="pt-BR" sz="1600" dirty="0" err="1">
                <a:solidFill>
                  <a:schemeClr val="accent3">
                    <a:lumMod val="25000"/>
                  </a:schemeClr>
                </a:solidFill>
              </a:rPr>
              <a:t>Outcome</a:t>
            </a:r>
            <a:r>
              <a:rPr lang="pt-BR" sz="1600" dirty="0">
                <a:solidFill>
                  <a:schemeClr val="accent3">
                    <a:lumMod val="25000"/>
                  </a:schemeClr>
                </a:solidFill>
              </a:rPr>
              <a:t>, </a:t>
            </a:r>
            <a:r>
              <a:rPr lang="pt-BR" sz="1600" dirty="0" err="1">
                <a:solidFill>
                  <a:schemeClr val="accent3">
                    <a:lumMod val="25000"/>
                  </a:schemeClr>
                </a:solidFill>
              </a:rPr>
              <a:t>Flights</a:t>
            </a:r>
            <a:r>
              <a:rPr lang="pt-BR" sz="1600" dirty="0">
                <a:solidFill>
                  <a:schemeClr val="accent3">
                    <a:lumMod val="25000"/>
                  </a:schemeClr>
                </a:solidFill>
              </a:rPr>
              <a:t>, </a:t>
            </a:r>
            <a:r>
              <a:rPr lang="pt-BR" sz="1600" dirty="0" err="1">
                <a:solidFill>
                  <a:schemeClr val="accent3">
                    <a:lumMod val="25000"/>
                  </a:schemeClr>
                </a:solidFill>
              </a:rPr>
              <a:t>GridFins</a:t>
            </a:r>
            <a:r>
              <a:rPr lang="pt-BR" sz="1600" dirty="0">
                <a:solidFill>
                  <a:schemeClr val="accent3">
                    <a:lumMod val="25000"/>
                  </a:schemeClr>
                </a:solidFill>
              </a:rPr>
              <a:t>, </a:t>
            </a:r>
            <a:r>
              <a:rPr lang="pt-BR" sz="1600" dirty="0" err="1">
                <a:solidFill>
                  <a:schemeClr val="accent3">
                    <a:lumMod val="25000"/>
                  </a:schemeClr>
                </a:solidFill>
              </a:rPr>
              <a:t>Reused</a:t>
            </a:r>
            <a:r>
              <a:rPr lang="pt-BR" sz="1600" dirty="0">
                <a:solidFill>
                  <a:schemeClr val="accent3">
                    <a:lumMod val="25000"/>
                  </a:schemeClr>
                </a:solidFill>
              </a:rPr>
              <a:t>, </a:t>
            </a:r>
            <a:r>
              <a:rPr lang="pt-BR" sz="1600" dirty="0" err="1">
                <a:solidFill>
                  <a:schemeClr val="accent3">
                    <a:lumMod val="25000"/>
                  </a:schemeClr>
                </a:solidFill>
              </a:rPr>
              <a:t>Legs</a:t>
            </a:r>
            <a:r>
              <a:rPr lang="pt-BR" sz="1600" dirty="0">
                <a:solidFill>
                  <a:schemeClr val="accent3">
                    <a:lumMod val="25000"/>
                  </a:schemeClr>
                </a:solidFill>
              </a:rPr>
              <a:t>, </a:t>
            </a:r>
            <a:r>
              <a:rPr lang="pt-BR" sz="1600" dirty="0" err="1">
                <a:solidFill>
                  <a:schemeClr val="accent3">
                    <a:lumMod val="25000"/>
                  </a:schemeClr>
                </a:solidFill>
              </a:rPr>
              <a:t>LandingPad</a:t>
            </a:r>
            <a:r>
              <a:rPr lang="pt-BR" sz="1600" dirty="0">
                <a:solidFill>
                  <a:schemeClr val="accent3">
                    <a:lumMod val="25000"/>
                  </a:schemeClr>
                </a:solidFill>
              </a:rPr>
              <a:t>, Block, </a:t>
            </a:r>
            <a:r>
              <a:rPr lang="pt-BR" sz="1600" dirty="0" err="1">
                <a:solidFill>
                  <a:schemeClr val="accent3">
                    <a:lumMod val="25000"/>
                  </a:schemeClr>
                </a:solidFill>
              </a:rPr>
              <a:t>ReusedCount</a:t>
            </a:r>
            <a:r>
              <a:rPr lang="pt-BR" sz="1600" dirty="0">
                <a:solidFill>
                  <a:schemeClr val="accent3">
                    <a:lumMod val="25000"/>
                  </a:schemeClr>
                </a:solidFill>
              </a:rPr>
              <a:t>, Serial, Longitude, Latitude</a:t>
            </a:r>
          </a:p>
          <a:p>
            <a:pPr lvl="1">
              <a:lnSpc>
                <a:spcPct val="100000"/>
              </a:lnSpc>
              <a:spcBef>
                <a:spcPts val="1400"/>
              </a:spcBef>
            </a:pPr>
            <a:r>
              <a:rPr lang="pt-BR" sz="1800" dirty="0">
                <a:solidFill>
                  <a:schemeClr val="accent3">
                    <a:lumMod val="25000"/>
                  </a:schemeClr>
                </a:solidFill>
              </a:rPr>
              <a:t>Data </a:t>
            </a:r>
            <a:r>
              <a:rPr lang="pt-BR" sz="1800" dirty="0" err="1">
                <a:solidFill>
                  <a:schemeClr val="accent3">
                    <a:lumMod val="25000"/>
                  </a:schemeClr>
                </a:solidFill>
              </a:rPr>
              <a:t>from</a:t>
            </a:r>
            <a:r>
              <a:rPr lang="pt-BR" sz="1800" dirty="0">
                <a:solidFill>
                  <a:schemeClr val="accent3">
                    <a:lumMod val="25000"/>
                  </a:schemeClr>
                </a:solidFill>
              </a:rPr>
              <a:t> Wikipedia Web </a:t>
            </a:r>
            <a:r>
              <a:rPr lang="pt-BR" sz="1800" dirty="0" err="1">
                <a:solidFill>
                  <a:schemeClr val="accent3">
                    <a:lumMod val="25000"/>
                  </a:schemeClr>
                </a:solidFill>
              </a:rPr>
              <a:t>Scraping</a:t>
            </a:r>
            <a:r>
              <a:rPr lang="pt-BR" sz="1800" dirty="0">
                <a:solidFill>
                  <a:schemeClr val="accent3">
                    <a:lumMod val="25000"/>
                  </a:schemeClr>
                </a:solidFill>
              </a:rPr>
              <a:t>:</a:t>
            </a:r>
          </a:p>
          <a:p>
            <a:pPr marL="914400" lvl="2" indent="0">
              <a:lnSpc>
                <a:spcPct val="100000"/>
              </a:lnSpc>
              <a:spcBef>
                <a:spcPts val="1400"/>
              </a:spcBef>
              <a:buNone/>
            </a:pPr>
            <a:r>
              <a:rPr lang="en-US" sz="1600" b="0" i="0" dirty="0">
                <a:solidFill>
                  <a:srgbClr val="404040"/>
                </a:solidFill>
                <a:effectLst/>
              </a:rPr>
              <a:t>Flight No., Launch site, Payload, </a:t>
            </a:r>
            <a:r>
              <a:rPr lang="en-US" sz="1600" b="0" i="0" dirty="0" err="1">
                <a:solidFill>
                  <a:srgbClr val="404040"/>
                </a:solidFill>
                <a:effectLst/>
              </a:rPr>
              <a:t>PayloadMass</a:t>
            </a:r>
            <a:r>
              <a:rPr lang="en-US" sz="1600" b="0" i="0" dirty="0">
                <a:solidFill>
                  <a:srgbClr val="404040"/>
                </a:solidFill>
                <a:effectLst/>
              </a:rPr>
              <a:t>, Orbit, Customer, Launch outcome, Version Booster, Booster landing, Date, Time</a:t>
            </a:r>
          </a:p>
          <a:p>
            <a:pPr lvl="2">
              <a:lnSpc>
                <a:spcPct val="100000"/>
              </a:lnSpc>
              <a:spcBef>
                <a:spcPts val="1400"/>
              </a:spcBef>
            </a:pPr>
            <a:endParaRPr lang="pt-BR" sz="1400" dirty="0">
              <a:solidFill>
                <a:schemeClr val="accent3">
                  <a:lumMod val="25000"/>
                </a:schemeClr>
              </a:solidFill>
            </a:endParaRPr>
          </a:p>
          <a:p>
            <a:pPr lvl="1">
              <a:lnSpc>
                <a:spcPct val="100000"/>
              </a:lnSpc>
              <a:spcBef>
                <a:spcPts val="1400"/>
              </a:spcBef>
            </a:pPr>
            <a:endParaRPr lang="en-US" sz="1800" dirty="0">
              <a:solidFill>
                <a:schemeClr val="accent3">
                  <a:lumMod val="25000"/>
                </a:schemeClr>
              </a:solidFill>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854148" y="6456362"/>
            <a:ext cx="337851"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839832" y="6096351"/>
            <a:ext cx="5128813" cy="549049"/>
          </a:xfrm>
          <a:prstGeom prst="rect">
            <a:avLst/>
          </a:prstGeom>
        </p:spPr>
        <p:txBody>
          <a:bodyPr vert="horz" lIns="91440" tIns="45720" rIns="91440" bIns="45720" rtlCol="0" anchor="t">
            <a:normAutofit/>
          </a:bodyPr>
          <a:lstStyle/>
          <a:p>
            <a:pPr marL="0" indent="0">
              <a:buNone/>
            </a:pPr>
            <a:r>
              <a:rPr lang="en-US" sz="2400" dirty="0"/>
              <a:t>GitHub URL: </a:t>
            </a:r>
            <a:r>
              <a:rPr lang="en-US" sz="2400" dirty="0">
                <a:hlinkClick r:id="rId3"/>
              </a:rPr>
              <a:t>Data Collection API</a:t>
            </a:r>
            <a:endParaRPr lang="en-US" sz="2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Seta: para a Direita 9">
            <a:extLst>
              <a:ext uri="{FF2B5EF4-FFF2-40B4-BE49-F238E27FC236}">
                <a16:creationId xmlns:a16="http://schemas.microsoft.com/office/drawing/2014/main" id="{1E2BFA0B-12B4-5E36-F966-DF26F9699948}"/>
              </a:ext>
            </a:extLst>
          </p:cNvPr>
          <p:cNvSpPr/>
          <p:nvPr/>
        </p:nvSpPr>
        <p:spPr>
          <a:xfrm>
            <a:off x="3316993" y="2040181"/>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13CC18C6-E5FE-1352-337C-099EBDB8BFFD}"/>
              </a:ext>
            </a:extLst>
          </p:cNvPr>
          <p:cNvSpPr/>
          <p:nvPr/>
        </p:nvSpPr>
        <p:spPr>
          <a:xfrm>
            <a:off x="1410158"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600" dirty="0" err="1">
                <a:solidFill>
                  <a:schemeClr val="tx1"/>
                </a:solidFill>
                <a:effectLst>
                  <a:outerShdw sx="1000" sy="1000" algn="ctr" rotWithShape="0">
                    <a:schemeClr val="tx1"/>
                  </a:outerShdw>
                </a:effectLst>
              </a:rPr>
              <a:t>Request</a:t>
            </a:r>
            <a:r>
              <a:rPr lang="pt-BR" sz="1600" dirty="0">
                <a:solidFill>
                  <a:schemeClr val="tx1"/>
                </a:solidFill>
                <a:effectLst>
                  <a:outerShdw sx="1000" sy="1000" algn="ctr" rotWithShape="0">
                    <a:schemeClr val="tx1"/>
                  </a:outerShdw>
                </a:effectLst>
              </a:rPr>
              <a:t> data </a:t>
            </a:r>
            <a:r>
              <a:rPr lang="pt-BR" sz="1600" dirty="0" err="1">
                <a:solidFill>
                  <a:schemeClr val="tx1"/>
                </a:solidFill>
                <a:effectLst>
                  <a:outerShdw sx="1000" sy="1000" algn="ctr" rotWithShape="0">
                    <a:schemeClr val="tx1"/>
                  </a:outerShdw>
                </a:effectLst>
              </a:rPr>
              <a:t>from</a:t>
            </a:r>
            <a:r>
              <a:rPr lang="pt-BR" sz="1600" dirty="0">
                <a:solidFill>
                  <a:schemeClr val="tx1"/>
                </a:solidFill>
                <a:effectLst>
                  <a:outerShdw sx="1000" sy="1000" algn="ctr" rotWithShape="0">
                    <a:schemeClr val="tx1"/>
                  </a:outerShdw>
                </a:effectLst>
              </a:rPr>
              <a:t> </a:t>
            </a:r>
            <a:r>
              <a:rPr lang="pt-BR" sz="1600" dirty="0" err="1">
                <a:solidFill>
                  <a:schemeClr val="tx1"/>
                </a:solidFill>
                <a:effectLst>
                  <a:outerShdw sx="1000" sy="1000" algn="ctr" rotWithShape="0">
                    <a:schemeClr val="tx1"/>
                  </a:outerShdw>
                </a:effectLst>
              </a:rPr>
              <a:t>SpaceX</a:t>
            </a:r>
            <a:r>
              <a:rPr lang="pt-BR" sz="1600" dirty="0">
                <a:solidFill>
                  <a:schemeClr val="tx1"/>
                </a:solidFill>
                <a:effectLst>
                  <a:outerShdw sx="1000" sy="1000" algn="ctr" rotWithShape="0">
                    <a:schemeClr val="tx1"/>
                  </a:outerShdw>
                </a:effectLst>
              </a:rPr>
              <a:t> API</a:t>
            </a:r>
          </a:p>
        </p:txBody>
      </p:sp>
      <p:sp>
        <p:nvSpPr>
          <p:cNvPr id="12" name="Seta: para a Direita 11">
            <a:extLst>
              <a:ext uri="{FF2B5EF4-FFF2-40B4-BE49-F238E27FC236}">
                <a16:creationId xmlns:a16="http://schemas.microsoft.com/office/drawing/2014/main" id="{879998EF-9223-B59E-5826-887D865CAD5F}"/>
              </a:ext>
            </a:extLst>
          </p:cNvPr>
          <p:cNvSpPr/>
          <p:nvPr/>
        </p:nvSpPr>
        <p:spPr>
          <a:xfrm>
            <a:off x="5861889" y="2040182"/>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E6B4B0EC-0419-36DA-D06B-0B2883F473AF}"/>
              </a:ext>
            </a:extLst>
          </p:cNvPr>
          <p:cNvSpPr/>
          <p:nvPr/>
        </p:nvSpPr>
        <p:spPr>
          <a:xfrm>
            <a:off x="3955054"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ffectLst>
                  <a:outerShdw sx="1000" sy="1000" algn="ctr" rotWithShape="0">
                    <a:schemeClr val="tx1"/>
                  </a:outerShdw>
                </a:effectLst>
              </a:rPr>
              <a:t>Decoding the API response using .</a:t>
            </a:r>
            <a:r>
              <a:rPr lang="en-US" sz="1600" dirty="0" err="1">
                <a:solidFill>
                  <a:schemeClr val="tx1"/>
                </a:solidFill>
                <a:effectLst>
                  <a:outerShdw sx="1000" sy="1000" algn="ctr" rotWithShape="0">
                    <a:schemeClr val="tx1"/>
                  </a:outerShdw>
                </a:effectLst>
              </a:rPr>
              <a:t>json</a:t>
            </a:r>
            <a:r>
              <a:rPr lang="en-US" sz="1600" dirty="0">
                <a:solidFill>
                  <a:schemeClr val="tx1"/>
                </a:solidFill>
                <a:effectLst>
                  <a:outerShdw sx="1000" sy="1000" algn="ctr" rotWithShape="0">
                    <a:schemeClr val="tx1"/>
                  </a:outerShdw>
                </a:effectLst>
              </a:rPr>
              <a:t>() and converting it into a </a:t>
            </a:r>
            <a:r>
              <a:rPr lang="en-US" sz="1600" dirty="0" err="1">
                <a:solidFill>
                  <a:schemeClr val="tx1"/>
                </a:solidFill>
                <a:effectLst>
                  <a:outerShdw sx="1000" sy="1000" algn="ctr" rotWithShape="0">
                    <a:schemeClr val="tx1"/>
                  </a:outerShdw>
                </a:effectLst>
              </a:rPr>
              <a:t>dataframe</a:t>
            </a:r>
            <a:r>
              <a:rPr lang="en-US" sz="1600" dirty="0">
                <a:solidFill>
                  <a:schemeClr val="tx1"/>
                </a:solidFill>
                <a:effectLst>
                  <a:outerShdw sx="1000" sy="1000" algn="ctr" rotWithShape="0">
                    <a:schemeClr val="tx1"/>
                  </a:outerShdw>
                </a:effectLst>
              </a:rPr>
              <a:t> with .</a:t>
            </a:r>
            <a:r>
              <a:rPr lang="en-US" sz="1600" dirty="0" err="1">
                <a:solidFill>
                  <a:schemeClr val="tx1"/>
                </a:solidFill>
                <a:effectLst>
                  <a:outerShdw sx="1000" sy="1000" algn="ctr" rotWithShape="0">
                    <a:schemeClr val="tx1"/>
                  </a:outerShdw>
                </a:effectLst>
              </a:rPr>
              <a:t>json_normalize</a:t>
            </a:r>
            <a:r>
              <a:rPr lang="en-US" sz="1600" dirty="0">
                <a:solidFill>
                  <a:schemeClr val="tx1"/>
                </a:solidFill>
                <a:effectLst>
                  <a:outerShdw sx="1000" sy="1000" algn="ctr" rotWithShape="0">
                    <a:schemeClr val="tx1"/>
                  </a:outerShdw>
                </a:effectLst>
              </a:rPr>
              <a:t>()</a:t>
            </a:r>
            <a:endParaRPr lang="pt-BR" sz="1600" dirty="0">
              <a:solidFill>
                <a:schemeClr val="tx1"/>
              </a:solidFill>
              <a:effectLst>
                <a:outerShdw sx="1000" sy="1000" algn="ctr" rotWithShape="0">
                  <a:schemeClr val="tx1"/>
                </a:outerShdw>
              </a:effectLst>
            </a:endParaRPr>
          </a:p>
        </p:txBody>
      </p:sp>
      <p:sp>
        <p:nvSpPr>
          <p:cNvPr id="14" name="Seta: para a Direita 13">
            <a:extLst>
              <a:ext uri="{FF2B5EF4-FFF2-40B4-BE49-F238E27FC236}">
                <a16:creationId xmlns:a16="http://schemas.microsoft.com/office/drawing/2014/main" id="{F576AB95-CE40-5616-6574-C24F698EF0D3}"/>
              </a:ext>
            </a:extLst>
          </p:cNvPr>
          <p:cNvSpPr/>
          <p:nvPr/>
        </p:nvSpPr>
        <p:spPr>
          <a:xfrm>
            <a:off x="8406785" y="2040180"/>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Cantos Arredondados 14">
            <a:extLst>
              <a:ext uri="{FF2B5EF4-FFF2-40B4-BE49-F238E27FC236}">
                <a16:creationId xmlns:a16="http://schemas.microsoft.com/office/drawing/2014/main" id="{6934EE3F-C891-C386-B9A3-2359A3D7344C}"/>
              </a:ext>
            </a:extLst>
          </p:cNvPr>
          <p:cNvSpPr/>
          <p:nvPr/>
        </p:nvSpPr>
        <p:spPr>
          <a:xfrm>
            <a:off x="6499950" y="1441140"/>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Retrieving relevant launch data from the SpaceX API by implementing custom functions</a:t>
            </a:r>
          </a:p>
        </p:txBody>
      </p:sp>
      <p:sp>
        <p:nvSpPr>
          <p:cNvPr id="16" name="Seta: para a Direita 15">
            <a:extLst>
              <a:ext uri="{FF2B5EF4-FFF2-40B4-BE49-F238E27FC236}">
                <a16:creationId xmlns:a16="http://schemas.microsoft.com/office/drawing/2014/main" id="{2476636B-21EE-E5FF-17F0-C91DE5605BFA}"/>
              </a:ext>
            </a:extLst>
          </p:cNvPr>
          <p:cNvSpPr/>
          <p:nvPr/>
        </p:nvSpPr>
        <p:spPr>
          <a:xfrm rot="5400000">
            <a:off x="9677531" y="3211451"/>
            <a:ext cx="565263"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818434BD-C63D-20CE-5C96-1992511AD53F}"/>
              </a:ext>
            </a:extLst>
          </p:cNvPr>
          <p:cNvSpPr/>
          <p:nvPr/>
        </p:nvSpPr>
        <p:spPr>
          <a:xfrm>
            <a:off x="9044846" y="1441140"/>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Organizing the collected data into a structured dictionary</a:t>
            </a:r>
          </a:p>
        </p:txBody>
      </p:sp>
      <p:sp>
        <p:nvSpPr>
          <p:cNvPr id="18" name="Retângulo: Cantos Arredondados 17">
            <a:extLst>
              <a:ext uri="{FF2B5EF4-FFF2-40B4-BE49-F238E27FC236}">
                <a16:creationId xmlns:a16="http://schemas.microsoft.com/office/drawing/2014/main" id="{293672F7-BF28-90DB-60D9-A27588A25E6A}"/>
              </a:ext>
            </a:extLst>
          </p:cNvPr>
          <p:cNvSpPr/>
          <p:nvPr/>
        </p:nvSpPr>
        <p:spPr>
          <a:xfrm>
            <a:off x="9044846" y="37437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Saving the processed data to a CSV file</a:t>
            </a:r>
          </a:p>
        </p:txBody>
      </p:sp>
      <p:sp>
        <p:nvSpPr>
          <p:cNvPr id="19" name="Seta: para a Direita 18">
            <a:extLst>
              <a:ext uri="{FF2B5EF4-FFF2-40B4-BE49-F238E27FC236}">
                <a16:creationId xmlns:a16="http://schemas.microsoft.com/office/drawing/2014/main" id="{CD1407E1-6061-F4C1-96CA-9C44F5115994}"/>
              </a:ext>
            </a:extLst>
          </p:cNvPr>
          <p:cNvSpPr/>
          <p:nvPr/>
        </p:nvSpPr>
        <p:spPr>
          <a:xfrm rot="10800000">
            <a:off x="8406784" y="4362751"/>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Cantos Arredondados 19">
            <a:extLst>
              <a:ext uri="{FF2B5EF4-FFF2-40B4-BE49-F238E27FC236}">
                <a16:creationId xmlns:a16="http://schemas.microsoft.com/office/drawing/2014/main" id="{6776BB2A-E311-27A4-A5A7-5A5E66764358}"/>
              </a:ext>
            </a:extLst>
          </p:cNvPr>
          <p:cNvSpPr/>
          <p:nvPr/>
        </p:nvSpPr>
        <p:spPr>
          <a:xfrm>
            <a:off x="6499950" y="37437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Filling missing values in the Payload Mass column with the calculated mean of the column</a:t>
            </a:r>
          </a:p>
        </p:txBody>
      </p:sp>
      <p:sp>
        <p:nvSpPr>
          <p:cNvPr id="21" name="Retângulo: Cantos Arredondados 20">
            <a:extLst>
              <a:ext uri="{FF2B5EF4-FFF2-40B4-BE49-F238E27FC236}">
                <a16:creationId xmlns:a16="http://schemas.microsoft.com/office/drawing/2014/main" id="{D1BDCC3D-9E44-8CFB-5415-2D53DDF8B0D4}"/>
              </a:ext>
            </a:extLst>
          </p:cNvPr>
          <p:cNvSpPr/>
          <p:nvPr/>
        </p:nvSpPr>
        <p:spPr>
          <a:xfrm>
            <a:off x="3955054" y="3768746"/>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Filtering the </a:t>
            </a:r>
            <a:r>
              <a:rPr lang="en-US" sz="1600" dirty="0" err="1">
                <a:solidFill>
                  <a:schemeClr val="tx1"/>
                </a:solidFill>
                <a:effectLst>
                  <a:outerShdw sx="1000" sy="1000" algn="ctr" rotWithShape="0">
                    <a:schemeClr val="tx1"/>
                  </a:outerShdw>
                </a:effectLst>
              </a:rPr>
              <a:t>dataframe</a:t>
            </a:r>
            <a:r>
              <a:rPr lang="en-US" sz="1600" dirty="0">
                <a:solidFill>
                  <a:schemeClr val="tx1"/>
                </a:solidFill>
                <a:effectLst>
                  <a:outerShdw sx="1000" sy="1000" algn="ctr" rotWithShape="0">
                    <a:schemeClr val="tx1"/>
                  </a:outerShdw>
                </a:effectLst>
              </a:rPr>
              <a:t> to focus exclusively on Falcon 9 launches</a:t>
            </a:r>
          </a:p>
        </p:txBody>
      </p:sp>
      <p:sp>
        <p:nvSpPr>
          <p:cNvPr id="22" name="Seta: para a Direita 21">
            <a:extLst>
              <a:ext uri="{FF2B5EF4-FFF2-40B4-BE49-F238E27FC236}">
                <a16:creationId xmlns:a16="http://schemas.microsoft.com/office/drawing/2014/main" id="{904CE0D8-A4A7-63CD-9774-60AAF739A839}"/>
              </a:ext>
            </a:extLst>
          </p:cNvPr>
          <p:cNvSpPr/>
          <p:nvPr/>
        </p:nvSpPr>
        <p:spPr>
          <a:xfrm rot="10800000">
            <a:off x="3316993" y="4391816"/>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a Direita 22">
            <a:extLst>
              <a:ext uri="{FF2B5EF4-FFF2-40B4-BE49-F238E27FC236}">
                <a16:creationId xmlns:a16="http://schemas.microsoft.com/office/drawing/2014/main" id="{61F2AF96-38AA-5A6F-000C-55E05AA4B144}"/>
              </a:ext>
            </a:extLst>
          </p:cNvPr>
          <p:cNvSpPr/>
          <p:nvPr/>
        </p:nvSpPr>
        <p:spPr>
          <a:xfrm rot="10800000">
            <a:off x="5861889" y="4362752"/>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6D566B8F-345D-040B-7D27-197B0045A9E8}"/>
              </a:ext>
            </a:extLst>
          </p:cNvPr>
          <p:cNvSpPr/>
          <p:nvPr/>
        </p:nvSpPr>
        <p:spPr>
          <a:xfrm>
            <a:off x="1408320" y="3768746"/>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Generating a </a:t>
            </a:r>
            <a:r>
              <a:rPr lang="en-US" sz="1600" dirty="0" err="1">
                <a:solidFill>
                  <a:schemeClr val="tx1"/>
                </a:solidFill>
                <a:effectLst>
                  <a:outerShdw sx="1000" sy="1000" algn="ctr" rotWithShape="0">
                    <a:schemeClr val="tx1"/>
                  </a:outerShdw>
                </a:effectLst>
              </a:rPr>
              <a:t>dataframe</a:t>
            </a:r>
            <a:r>
              <a:rPr lang="en-US" sz="1600" dirty="0">
                <a:solidFill>
                  <a:schemeClr val="tx1"/>
                </a:solidFill>
                <a:effectLst>
                  <a:outerShdw sx="1000" sy="1000" algn="ctr" rotWithShape="0">
                    <a:schemeClr val="tx1"/>
                  </a:outerShdw>
                </a:effectLst>
              </a:rPr>
              <a:t> from the structured dictionary</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BE51E00-DB71-0B75-D56D-AE076444634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1505BD-E1FB-DD93-DE03-8F8E0A6DBCF9}"/>
              </a:ext>
            </a:extLst>
          </p:cNvPr>
          <p:cNvSpPr>
            <a:spLocks noGrp="1"/>
          </p:cNvSpPr>
          <p:nvPr>
            <p:ph type="sldNum" sz="quarter" idx="12"/>
          </p:nvPr>
        </p:nvSpPr>
        <p:spPr>
          <a:xfrm>
            <a:off x="11732964" y="6456362"/>
            <a:ext cx="459035" cy="401638"/>
          </a:xfrm>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D4BA2A83-02B7-1C73-B743-31C65E87EF6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2" name="Seta: para a Direita 1">
            <a:extLst>
              <a:ext uri="{FF2B5EF4-FFF2-40B4-BE49-F238E27FC236}">
                <a16:creationId xmlns:a16="http://schemas.microsoft.com/office/drawing/2014/main" id="{76E73E42-DE99-33F3-F7AC-73CDBD8F7C7A}"/>
              </a:ext>
            </a:extLst>
          </p:cNvPr>
          <p:cNvSpPr/>
          <p:nvPr/>
        </p:nvSpPr>
        <p:spPr>
          <a:xfrm>
            <a:off x="3316993" y="2040181"/>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Cantos Arredondados 4">
            <a:extLst>
              <a:ext uri="{FF2B5EF4-FFF2-40B4-BE49-F238E27FC236}">
                <a16:creationId xmlns:a16="http://schemas.microsoft.com/office/drawing/2014/main" id="{194F1288-0126-9CA1-8D39-AF30B834CA79}"/>
              </a:ext>
            </a:extLst>
          </p:cNvPr>
          <p:cNvSpPr/>
          <p:nvPr/>
        </p:nvSpPr>
        <p:spPr>
          <a:xfrm>
            <a:off x="1410158"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ffectLst>
                  <a:outerShdw sx="1000" sy="1000" algn="ctr" rotWithShape="0">
                    <a:schemeClr val="tx1"/>
                  </a:outerShdw>
                </a:effectLst>
              </a:rPr>
              <a:t>Requesting Falcon 9 launch data from Wikipedia</a:t>
            </a:r>
            <a:endParaRPr lang="pt-BR" sz="1600" dirty="0">
              <a:solidFill>
                <a:schemeClr val="tx1"/>
              </a:solidFill>
              <a:effectLst>
                <a:outerShdw sx="1000" sy="1000" algn="ctr" rotWithShape="0">
                  <a:schemeClr val="tx1"/>
                </a:outerShdw>
              </a:effectLst>
            </a:endParaRPr>
          </a:p>
        </p:txBody>
      </p:sp>
      <p:sp>
        <p:nvSpPr>
          <p:cNvPr id="7" name="Seta: para a Direita 6">
            <a:extLst>
              <a:ext uri="{FF2B5EF4-FFF2-40B4-BE49-F238E27FC236}">
                <a16:creationId xmlns:a16="http://schemas.microsoft.com/office/drawing/2014/main" id="{7DFB8B91-01FA-128B-B9C8-29D64F6AF21B}"/>
              </a:ext>
            </a:extLst>
          </p:cNvPr>
          <p:cNvSpPr/>
          <p:nvPr/>
        </p:nvSpPr>
        <p:spPr>
          <a:xfrm>
            <a:off x="5861889" y="2040182"/>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57745544-02B0-5A5C-45F0-1CEAF2BDC850}"/>
              </a:ext>
            </a:extLst>
          </p:cNvPr>
          <p:cNvSpPr/>
          <p:nvPr/>
        </p:nvSpPr>
        <p:spPr>
          <a:xfrm>
            <a:off x="3955054" y="1441141"/>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effectLst>
                  <a:outerShdw sx="1000" sy="1000" algn="ctr" rotWithShape="0">
                    <a:schemeClr val="tx1"/>
                  </a:outerShdw>
                </a:effectLst>
              </a:rPr>
              <a:t>Creating a </a:t>
            </a:r>
            <a:r>
              <a:rPr lang="en-US" sz="1600" dirty="0" err="1">
                <a:solidFill>
                  <a:schemeClr val="tx1"/>
                </a:solidFill>
                <a:effectLst>
                  <a:outerShdw sx="1000" sy="1000" algn="ctr" rotWithShape="0">
                    <a:schemeClr val="tx1"/>
                  </a:outerShdw>
                </a:effectLst>
              </a:rPr>
              <a:t>BeautifulSoup</a:t>
            </a:r>
            <a:r>
              <a:rPr lang="en-US" sz="1600" dirty="0">
                <a:solidFill>
                  <a:schemeClr val="tx1"/>
                </a:solidFill>
                <a:effectLst>
                  <a:outerShdw sx="1000" sy="1000" algn="ctr" rotWithShape="0">
                    <a:schemeClr val="tx1"/>
                  </a:outerShdw>
                </a:effectLst>
              </a:rPr>
              <a:t> object from the HTML response</a:t>
            </a:r>
            <a:endParaRPr lang="pt-BR" sz="1600" dirty="0">
              <a:solidFill>
                <a:schemeClr val="tx1"/>
              </a:solidFill>
              <a:effectLst>
                <a:outerShdw sx="1000" sy="1000" algn="ctr" rotWithShape="0">
                  <a:schemeClr val="tx1"/>
                </a:outerShdw>
              </a:effectLst>
            </a:endParaRPr>
          </a:p>
        </p:txBody>
      </p:sp>
      <p:sp>
        <p:nvSpPr>
          <p:cNvPr id="9" name="Seta: para a Direita 8">
            <a:extLst>
              <a:ext uri="{FF2B5EF4-FFF2-40B4-BE49-F238E27FC236}">
                <a16:creationId xmlns:a16="http://schemas.microsoft.com/office/drawing/2014/main" id="{16743D31-112D-6C10-1803-66DF5CF6C209}"/>
              </a:ext>
            </a:extLst>
          </p:cNvPr>
          <p:cNvSpPr/>
          <p:nvPr/>
        </p:nvSpPr>
        <p:spPr>
          <a:xfrm>
            <a:off x="8406785" y="2040180"/>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Cantos Arredondados 24">
            <a:extLst>
              <a:ext uri="{FF2B5EF4-FFF2-40B4-BE49-F238E27FC236}">
                <a16:creationId xmlns:a16="http://schemas.microsoft.com/office/drawing/2014/main" id="{57FC5336-1E63-14BB-BB26-90EB7BE0FBF7}"/>
              </a:ext>
            </a:extLst>
          </p:cNvPr>
          <p:cNvSpPr/>
          <p:nvPr/>
        </p:nvSpPr>
        <p:spPr>
          <a:xfrm>
            <a:off x="6499950" y="1441140"/>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Extracting column names from the HTML table header</a:t>
            </a:r>
          </a:p>
        </p:txBody>
      </p:sp>
      <p:sp>
        <p:nvSpPr>
          <p:cNvPr id="26" name="Seta: para a Direita 25">
            <a:extLst>
              <a:ext uri="{FF2B5EF4-FFF2-40B4-BE49-F238E27FC236}">
                <a16:creationId xmlns:a16="http://schemas.microsoft.com/office/drawing/2014/main" id="{FF33D76F-59B6-90DD-059F-3B1475AAA311}"/>
              </a:ext>
            </a:extLst>
          </p:cNvPr>
          <p:cNvSpPr/>
          <p:nvPr/>
        </p:nvSpPr>
        <p:spPr>
          <a:xfrm rot="7789378">
            <a:off x="8395477" y="3478414"/>
            <a:ext cx="797443"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tângulo: Cantos Arredondados 26">
            <a:extLst>
              <a:ext uri="{FF2B5EF4-FFF2-40B4-BE49-F238E27FC236}">
                <a16:creationId xmlns:a16="http://schemas.microsoft.com/office/drawing/2014/main" id="{2A9A1FEB-01A5-87A5-316A-7A3A8AFE1A7D}"/>
              </a:ext>
            </a:extLst>
          </p:cNvPr>
          <p:cNvSpPr/>
          <p:nvPr/>
        </p:nvSpPr>
        <p:spPr>
          <a:xfrm>
            <a:off x="9088910" y="1527895"/>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Collecting data by parsing the HTML tables</a:t>
            </a:r>
          </a:p>
        </p:txBody>
      </p:sp>
      <p:sp>
        <p:nvSpPr>
          <p:cNvPr id="28" name="Retângulo: Cantos Arredondados 27">
            <a:extLst>
              <a:ext uri="{FF2B5EF4-FFF2-40B4-BE49-F238E27FC236}">
                <a16:creationId xmlns:a16="http://schemas.microsoft.com/office/drawing/2014/main" id="{4ACEBC76-0F0C-A154-5C38-7B8D4002E0AB}"/>
              </a:ext>
            </a:extLst>
          </p:cNvPr>
          <p:cNvSpPr/>
          <p:nvPr/>
        </p:nvSpPr>
        <p:spPr>
          <a:xfrm>
            <a:off x="6499950" y="3707747"/>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Organizing the retrieved data into a dictionary</a:t>
            </a:r>
          </a:p>
        </p:txBody>
      </p:sp>
      <p:sp>
        <p:nvSpPr>
          <p:cNvPr id="29" name="Seta: para a Direita 28">
            <a:extLst>
              <a:ext uri="{FF2B5EF4-FFF2-40B4-BE49-F238E27FC236}">
                <a16:creationId xmlns:a16="http://schemas.microsoft.com/office/drawing/2014/main" id="{E24E3440-2D1B-C6DC-B36B-273F41A82656}"/>
              </a:ext>
            </a:extLst>
          </p:cNvPr>
          <p:cNvSpPr/>
          <p:nvPr/>
        </p:nvSpPr>
        <p:spPr>
          <a:xfrm rot="10800000">
            <a:off x="5861888" y="4326757"/>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AC846972-3711-6F4D-1E3C-1C12C0A465CB}"/>
              </a:ext>
            </a:extLst>
          </p:cNvPr>
          <p:cNvSpPr/>
          <p:nvPr/>
        </p:nvSpPr>
        <p:spPr>
          <a:xfrm>
            <a:off x="3955054" y="3707747"/>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  Generating a </a:t>
            </a:r>
            <a:r>
              <a:rPr lang="en-US" sz="1600" dirty="0" err="1">
                <a:solidFill>
                  <a:schemeClr val="tx1"/>
                </a:solidFill>
                <a:effectLst>
                  <a:outerShdw sx="1000" sy="1000" algn="ctr" rotWithShape="0">
                    <a:schemeClr val="tx1"/>
                  </a:outerShdw>
                </a:effectLst>
              </a:rPr>
              <a:t>dataframe</a:t>
            </a:r>
            <a:r>
              <a:rPr lang="en-US" sz="1600" dirty="0">
                <a:solidFill>
                  <a:schemeClr val="tx1"/>
                </a:solidFill>
                <a:effectLst>
                  <a:outerShdw sx="1000" sy="1000" algn="ctr" rotWithShape="0">
                    <a:schemeClr val="tx1"/>
                  </a:outerShdw>
                </a:effectLst>
              </a:rPr>
              <a:t> from the structured dictionary</a:t>
            </a:r>
          </a:p>
        </p:txBody>
      </p:sp>
      <p:sp>
        <p:nvSpPr>
          <p:cNvPr id="31" name="Retângulo: Cantos Arredondados 30">
            <a:extLst>
              <a:ext uri="{FF2B5EF4-FFF2-40B4-BE49-F238E27FC236}">
                <a16:creationId xmlns:a16="http://schemas.microsoft.com/office/drawing/2014/main" id="{F6C7A83B-4C59-D3C2-072C-CF20775A1F7E}"/>
              </a:ext>
            </a:extLst>
          </p:cNvPr>
          <p:cNvSpPr/>
          <p:nvPr/>
        </p:nvSpPr>
        <p:spPr>
          <a:xfrm>
            <a:off x="1410158" y="3732752"/>
            <a:ext cx="1830635" cy="1579544"/>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300"/>
              </a:spcBef>
            </a:pPr>
            <a:r>
              <a:rPr lang="en-US" sz="1600" dirty="0">
                <a:solidFill>
                  <a:schemeClr val="tx1"/>
                </a:solidFill>
                <a:effectLst>
                  <a:outerShdw sx="1000" sy="1000" algn="ctr" rotWithShape="0">
                    <a:schemeClr val="tx1"/>
                  </a:outerShdw>
                </a:effectLst>
              </a:rPr>
              <a:t>Exporting the collected data to a CSV file</a:t>
            </a:r>
          </a:p>
        </p:txBody>
      </p:sp>
      <p:sp>
        <p:nvSpPr>
          <p:cNvPr id="32" name="Seta: para a Direita 31">
            <a:extLst>
              <a:ext uri="{FF2B5EF4-FFF2-40B4-BE49-F238E27FC236}">
                <a16:creationId xmlns:a16="http://schemas.microsoft.com/office/drawing/2014/main" id="{1FC7C2D9-BA1E-9FF7-EB7F-6C6F5A4715B8}"/>
              </a:ext>
            </a:extLst>
          </p:cNvPr>
          <p:cNvSpPr/>
          <p:nvPr/>
        </p:nvSpPr>
        <p:spPr>
          <a:xfrm rot="10800000">
            <a:off x="3316993" y="4326758"/>
            <a:ext cx="561861" cy="341523"/>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Text Placeholder 2">
            <a:extLst>
              <a:ext uri="{FF2B5EF4-FFF2-40B4-BE49-F238E27FC236}">
                <a16:creationId xmlns:a16="http://schemas.microsoft.com/office/drawing/2014/main" id="{8D7899EA-E887-7FF5-1EF8-A9D2951D7D8D}"/>
              </a:ext>
            </a:extLst>
          </p:cNvPr>
          <p:cNvSpPr txBox="1">
            <a:spLocks/>
          </p:cNvSpPr>
          <p:nvPr/>
        </p:nvSpPr>
        <p:spPr>
          <a:xfrm>
            <a:off x="3513002" y="6040773"/>
            <a:ext cx="6578449" cy="8311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GitHub URL: </a:t>
            </a:r>
            <a:r>
              <a:rPr lang="en-US" sz="2400" dirty="0">
                <a:hlinkClick r:id="rId3"/>
              </a:rPr>
              <a:t>Data Collection Web Scraping</a:t>
            </a:r>
            <a:endParaRPr lang="en-US" sz="2400" dirty="0"/>
          </a:p>
        </p:txBody>
      </p:sp>
    </p:spTree>
    <p:extLst>
      <p:ext uri="{BB962C8B-B14F-4D97-AF65-F5344CB8AC3E}">
        <p14:creationId xmlns:p14="http://schemas.microsoft.com/office/powerpoint/2010/main" val="131875135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3140</TotalTime>
  <Words>2533</Words>
  <Application>Microsoft Office PowerPoint</Application>
  <PresentationFormat>Widescreen</PresentationFormat>
  <Paragraphs>312</Paragraphs>
  <Slides>46</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Abadi</vt:lpstr>
      <vt:lpstr>Arial</vt:lpstr>
      <vt:lpstr>Calibri</vt:lpstr>
      <vt:lpstr>IBM Plex Mono SemiBold</vt:lpstr>
      <vt:lpstr>Inter</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Renan Azevedo</cp:lastModifiedBy>
  <cp:revision>213</cp:revision>
  <dcterms:created xsi:type="dcterms:W3CDTF">2021-04-29T18:58:34Z</dcterms:created>
  <dcterms:modified xsi:type="dcterms:W3CDTF">2025-03-19T21:06:01Z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